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8.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9.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8"/>
  </p:notesMasterIdLst>
  <p:sldIdLst>
    <p:sldId id="256" r:id="rId2"/>
    <p:sldId id="311" r:id="rId3"/>
    <p:sldId id="318" r:id="rId4"/>
    <p:sldId id="259" r:id="rId5"/>
    <p:sldId id="326" r:id="rId6"/>
    <p:sldId id="331" r:id="rId7"/>
    <p:sldId id="370" r:id="rId8"/>
    <p:sldId id="364" r:id="rId9"/>
    <p:sldId id="363" r:id="rId10"/>
    <p:sldId id="362" r:id="rId11"/>
    <p:sldId id="361" r:id="rId12"/>
    <p:sldId id="366" r:id="rId13"/>
    <p:sldId id="367" r:id="rId14"/>
    <p:sldId id="368" r:id="rId15"/>
    <p:sldId id="369" r:id="rId16"/>
    <p:sldId id="371" r:id="rId17"/>
    <p:sldId id="315" r:id="rId18"/>
    <p:sldId id="317" r:id="rId19"/>
    <p:sldId id="320" r:id="rId20"/>
    <p:sldId id="321" r:id="rId21"/>
    <p:sldId id="353" r:id="rId22"/>
    <p:sldId id="354" r:id="rId23"/>
    <p:sldId id="324" r:id="rId24"/>
    <p:sldId id="281" r:id="rId25"/>
    <p:sldId id="335" r:id="rId26"/>
    <p:sldId id="355" r:id="rId27"/>
    <p:sldId id="327" r:id="rId28"/>
    <p:sldId id="338" r:id="rId29"/>
    <p:sldId id="334" r:id="rId30"/>
    <p:sldId id="271" r:id="rId31"/>
    <p:sldId id="336" r:id="rId32"/>
    <p:sldId id="337" r:id="rId33"/>
    <p:sldId id="339" r:id="rId34"/>
    <p:sldId id="342" r:id="rId35"/>
    <p:sldId id="340" r:id="rId36"/>
    <p:sldId id="343" r:id="rId37"/>
    <p:sldId id="341" r:id="rId38"/>
    <p:sldId id="316" r:id="rId39"/>
    <p:sldId id="374" r:id="rId40"/>
    <p:sldId id="299" r:id="rId41"/>
    <p:sldId id="312" r:id="rId42"/>
    <p:sldId id="313" r:id="rId43"/>
    <p:sldId id="309" r:id="rId44"/>
    <p:sldId id="276" r:id="rId45"/>
    <p:sldId id="277" r:id="rId46"/>
    <p:sldId id="300" r:id="rId47"/>
    <p:sldId id="328" r:id="rId48"/>
    <p:sldId id="332" r:id="rId49"/>
    <p:sldId id="329" r:id="rId50"/>
    <p:sldId id="384" r:id="rId51"/>
    <p:sldId id="357" r:id="rId52"/>
    <p:sldId id="284" r:id="rId53"/>
    <p:sldId id="285" r:id="rId54"/>
    <p:sldId id="286" r:id="rId55"/>
    <p:sldId id="287" r:id="rId56"/>
    <p:sldId id="288" r:id="rId57"/>
    <p:sldId id="289" r:id="rId58"/>
    <p:sldId id="290" r:id="rId59"/>
    <p:sldId id="291" r:id="rId60"/>
    <p:sldId id="292" r:id="rId61"/>
    <p:sldId id="293" r:id="rId62"/>
    <p:sldId id="333" r:id="rId63"/>
    <p:sldId id="325" r:id="rId64"/>
    <p:sldId id="314" r:id="rId65"/>
    <p:sldId id="310" r:id="rId66"/>
    <p:sldId id="372" r:id="rId67"/>
    <p:sldId id="373" r:id="rId68"/>
    <p:sldId id="375" r:id="rId69"/>
    <p:sldId id="350" r:id="rId70"/>
    <p:sldId id="385" r:id="rId71"/>
    <p:sldId id="351" r:id="rId72"/>
    <p:sldId id="352" r:id="rId73"/>
    <p:sldId id="358" r:id="rId74"/>
    <p:sldId id="379" r:id="rId75"/>
    <p:sldId id="356" r:id="rId76"/>
    <p:sldId id="381" r:id="rId77"/>
    <p:sldId id="382" r:id="rId78"/>
    <p:sldId id="383" r:id="rId79"/>
    <p:sldId id="344" r:id="rId80"/>
    <p:sldId id="302" r:id="rId81"/>
    <p:sldId id="359" r:id="rId82"/>
    <p:sldId id="295" r:id="rId83"/>
    <p:sldId id="377" r:id="rId84"/>
    <p:sldId id="376" r:id="rId85"/>
    <p:sldId id="378" r:id="rId86"/>
    <p:sldId id="294" r:id="rId8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 userDrawn="1">
          <p15:clr>
            <a:srgbClr val="A4A3A4"/>
          </p15:clr>
        </p15:guide>
        <p15:guide id="2" pos="741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EFEF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96" autoAdjust="0"/>
    <p:restoredTop sz="94660"/>
  </p:normalViewPr>
  <p:slideViewPr>
    <p:cSldViewPr snapToGrid="0" showGuides="1">
      <p:cViewPr varScale="1">
        <p:scale>
          <a:sx n="72" d="100"/>
          <a:sy n="72" d="100"/>
        </p:scale>
        <p:origin x="42" y="456"/>
      </p:cViewPr>
      <p:guideLst>
        <p:guide orient="horz" pos="216"/>
        <p:guide pos="7416"/>
      </p:guideLst>
    </p:cSldViewPr>
  </p:slideViewPr>
  <p:notesTextViewPr>
    <p:cViewPr>
      <p:scale>
        <a:sx n="1" d="1"/>
        <a:sy n="1" d="1"/>
      </p:scale>
      <p:origin x="0" y="0"/>
    </p:cViewPr>
  </p:notesTextViewPr>
  <p:sorterViewPr>
    <p:cViewPr>
      <p:scale>
        <a:sx n="90" d="100"/>
        <a:sy n="90" d="100"/>
      </p:scale>
      <p:origin x="0" y="-19305"/>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notesMaster" Target="notesMasters/notesMaster1.xml"/><Relationship Id="rId9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83C1664-715F-466C-87FD-4902D4430BE8}" type="doc">
      <dgm:prSet loTypeId="urn:microsoft.com/office/officeart/2005/8/layout/process1" loCatId="process" qsTypeId="urn:microsoft.com/office/officeart/2005/8/quickstyle/simple5" qsCatId="simple" csTypeId="urn:microsoft.com/office/officeart/2005/8/colors/colorful1" csCatId="colorful" phldr="1"/>
      <dgm:spPr/>
    </dgm:pt>
    <dgm:pt modelId="{DA77831D-7E72-4C3E-8FE7-4FBA12A52E5B}">
      <dgm:prSet phldrT="[Text]"/>
      <dgm:spPr/>
      <dgm:t>
        <a:bodyPr/>
        <a:lstStyle/>
        <a:p>
          <a:r>
            <a:rPr lang="en-US" dirty="0">
              <a:latin typeface="+mj-lt"/>
            </a:rPr>
            <a:t>Grab some code</a:t>
          </a:r>
        </a:p>
      </dgm:t>
    </dgm:pt>
    <dgm:pt modelId="{F6A6CFBE-3857-45A8-A494-1EE5EA653D8E}" type="parTrans" cxnId="{4C7D63FC-6646-4F7E-ADCC-C5FD0557FD3A}">
      <dgm:prSet/>
      <dgm:spPr/>
      <dgm:t>
        <a:bodyPr/>
        <a:lstStyle/>
        <a:p>
          <a:endParaRPr lang="en-US">
            <a:latin typeface="+mj-lt"/>
          </a:endParaRPr>
        </a:p>
      </dgm:t>
    </dgm:pt>
    <dgm:pt modelId="{F8DAF96E-CAD8-4B56-8D57-B6F1D3C4C0BB}" type="sibTrans" cxnId="{4C7D63FC-6646-4F7E-ADCC-C5FD0557FD3A}">
      <dgm:prSet/>
      <dgm:spPr/>
      <dgm:t>
        <a:bodyPr/>
        <a:lstStyle/>
        <a:p>
          <a:endParaRPr lang="en-US">
            <a:latin typeface="+mj-lt"/>
          </a:endParaRPr>
        </a:p>
      </dgm:t>
    </dgm:pt>
    <dgm:pt modelId="{A1637807-C58D-48A9-9A1C-7ACD777BFEAE}">
      <dgm:prSet phldrT="[Text]"/>
      <dgm:spPr/>
      <dgm:t>
        <a:bodyPr/>
        <a:lstStyle/>
        <a:p>
          <a:r>
            <a:rPr lang="en-US" dirty="0">
              <a:latin typeface="+mj-lt"/>
            </a:rPr>
            <a:t>Make a new method</a:t>
          </a:r>
        </a:p>
      </dgm:t>
    </dgm:pt>
    <dgm:pt modelId="{D2EF1365-EFFB-4614-9CEE-41B61E82AB18}" type="parTrans" cxnId="{4F4E6607-6E9D-41B0-90D1-B961D0D15D34}">
      <dgm:prSet/>
      <dgm:spPr/>
      <dgm:t>
        <a:bodyPr/>
        <a:lstStyle/>
        <a:p>
          <a:endParaRPr lang="en-US">
            <a:latin typeface="+mj-lt"/>
          </a:endParaRPr>
        </a:p>
      </dgm:t>
    </dgm:pt>
    <dgm:pt modelId="{95DEEBCF-09B6-4B9F-BE5B-0686BB347E47}" type="sibTrans" cxnId="{4F4E6607-6E9D-41B0-90D1-B961D0D15D34}">
      <dgm:prSet/>
      <dgm:spPr/>
      <dgm:t>
        <a:bodyPr/>
        <a:lstStyle/>
        <a:p>
          <a:endParaRPr lang="en-US">
            <a:latin typeface="+mj-lt"/>
          </a:endParaRPr>
        </a:p>
      </dgm:t>
    </dgm:pt>
    <dgm:pt modelId="{25380534-BD8D-4F2E-8F5F-4F953A051BC0}">
      <dgm:prSet phldrT="[Text]"/>
      <dgm:spPr/>
      <dgm:t>
        <a:bodyPr/>
        <a:lstStyle/>
        <a:p>
          <a:r>
            <a:rPr lang="en-US" dirty="0">
              <a:solidFill>
                <a:schemeClr val="tx1"/>
              </a:solidFill>
              <a:latin typeface="+mj-lt"/>
            </a:rPr>
            <a:t>Use it multiple places</a:t>
          </a:r>
        </a:p>
      </dgm:t>
    </dgm:pt>
    <dgm:pt modelId="{5D74D420-DFD8-4819-BB38-612C50C3AA15}" type="parTrans" cxnId="{52F21483-F297-45EE-8A9F-2CB29AA1CE96}">
      <dgm:prSet/>
      <dgm:spPr/>
      <dgm:t>
        <a:bodyPr/>
        <a:lstStyle/>
        <a:p>
          <a:endParaRPr lang="en-US">
            <a:latin typeface="+mj-lt"/>
          </a:endParaRPr>
        </a:p>
      </dgm:t>
    </dgm:pt>
    <dgm:pt modelId="{38CDAF8F-2AF5-4B2A-8679-686026D40AFB}" type="sibTrans" cxnId="{52F21483-F297-45EE-8A9F-2CB29AA1CE96}">
      <dgm:prSet/>
      <dgm:spPr/>
      <dgm:t>
        <a:bodyPr/>
        <a:lstStyle/>
        <a:p>
          <a:endParaRPr lang="en-US">
            <a:latin typeface="+mj-lt"/>
          </a:endParaRPr>
        </a:p>
      </dgm:t>
    </dgm:pt>
    <dgm:pt modelId="{64BB6AC5-D224-4BE5-BAE2-768D83DD70EB}" type="pres">
      <dgm:prSet presAssocID="{C83C1664-715F-466C-87FD-4902D4430BE8}" presName="Name0" presStyleCnt="0">
        <dgm:presLayoutVars>
          <dgm:dir/>
          <dgm:resizeHandles val="exact"/>
        </dgm:presLayoutVars>
      </dgm:prSet>
      <dgm:spPr/>
    </dgm:pt>
    <dgm:pt modelId="{A4FBD2C0-4CFF-4CA8-B1E6-575B3D588B3A}" type="pres">
      <dgm:prSet presAssocID="{DA77831D-7E72-4C3E-8FE7-4FBA12A52E5B}" presName="node" presStyleLbl="node1" presStyleIdx="0" presStyleCnt="3">
        <dgm:presLayoutVars>
          <dgm:bulletEnabled val="1"/>
        </dgm:presLayoutVars>
      </dgm:prSet>
      <dgm:spPr/>
    </dgm:pt>
    <dgm:pt modelId="{C3649EFD-49C0-48C6-970C-8D32F6A1A274}" type="pres">
      <dgm:prSet presAssocID="{F8DAF96E-CAD8-4B56-8D57-B6F1D3C4C0BB}" presName="sibTrans" presStyleLbl="sibTrans2D1" presStyleIdx="0" presStyleCnt="2"/>
      <dgm:spPr/>
    </dgm:pt>
    <dgm:pt modelId="{A6ED7F34-D417-43A4-A245-0C8BA3781609}" type="pres">
      <dgm:prSet presAssocID="{F8DAF96E-CAD8-4B56-8D57-B6F1D3C4C0BB}" presName="connectorText" presStyleLbl="sibTrans2D1" presStyleIdx="0" presStyleCnt="2"/>
      <dgm:spPr/>
    </dgm:pt>
    <dgm:pt modelId="{E7CBBCC7-4FBF-42FD-93A1-72C5A6AD540A}" type="pres">
      <dgm:prSet presAssocID="{A1637807-C58D-48A9-9A1C-7ACD777BFEAE}" presName="node" presStyleLbl="node1" presStyleIdx="1" presStyleCnt="3">
        <dgm:presLayoutVars>
          <dgm:bulletEnabled val="1"/>
        </dgm:presLayoutVars>
      </dgm:prSet>
      <dgm:spPr/>
    </dgm:pt>
    <dgm:pt modelId="{EF962254-878B-4F64-A987-A1613EA34777}" type="pres">
      <dgm:prSet presAssocID="{95DEEBCF-09B6-4B9F-BE5B-0686BB347E47}" presName="sibTrans" presStyleLbl="sibTrans2D1" presStyleIdx="1" presStyleCnt="2"/>
      <dgm:spPr/>
    </dgm:pt>
    <dgm:pt modelId="{96B0FCB8-EEF5-48CF-9193-43C5C915BB90}" type="pres">
      <dgm:prSet presAssocID="{95DEEBCF-09B6-4B9F-BE5B-0686BB347E47}" presName="connectorText" presStyleLbl="sibTrans2D1" presStyleIdx="1" presStyleCnt="2"/>
      <dgm:spPr/>
    </dgm:pt>
    <dgm:pt modelId="{F8441A8A-568D-4D9D-AD8C-99456678461C}" type="pres">
      <dgm:prSet presAssocID="{25380534-BD8D-4F2E-8F5F-4F953A051BC0}" presName="node" presStyleLbl="node1" presStyleIdx="2" presStyleCnt="3">
        <dgm:presLayoutVars>
          <dgm:bulletEnabled val="1"/>
        </dgm:presLayoutVars>
      </dgm:prSet>
      <dgm:spPr/>
    </dgm:pt>
  </dgm:ptLst>
  <dgm:cxnLst>
    <dgm:cxn modelId="{B28A5F04-71AB-4B76-8245-0C8D21979D00}" type="presOf" srcId="{25380534-BD8D-4F2E-8F5F-4F953A051BC0}" destId="{F8441A8A-568D-4D9D-AD8C-99456678461C}" srcOrd="0" destOrd="0" presId="urn:microsoft.com/office/officeart/2005/8/layout/process1"/>
    <dgm:cxn modelId="{4F4E6607-6E9D-41B0-90D1-B961D0D15D34}" srcId="{C83C1664-715F-466C-87FD-4902D4430BE8}" destId="{A1637807-C58D-48A9-9A1C-7ACD777BFEAE}" srcOrd="1" destOrd="0" parTransId="{D2EF1365-EFFB-4614-9CEE-41B61E82AB18}" sibTransId="{95DEEBCF-09B6-4B9F-BE5B-0686BB347E47}"/>
    <dgm:cxn modelId="{63599828-3B4D-4545-9F1D-91CAB95CB27A}" type="presOf" srcId="{95DEEBCF-09B6-4B9F-BE5B-0686BB347E47}" destId="{96B0FCB8-EEF5-48CF-9193-43C5C915BB90}" srcOrd="1" destOrd="0" presId="urn:microsoft.com/office/officeart/2005/8/layout/process1"/>
    <dgm:cxn modelId="{3A666759-14A1-465E-B760-DD9F97198670}" type="presOf" srcId="{DA77831D-7E72-4C3E-8FE7-4FBA12A52E5B}" destId="{A4FBD2C0-4CFF-4CA8-B1E6-575B3D588B3A}" srcOrd="0" destOrd="0" presId="urn:microsoft.com/office/officeart/2005/8/layout/process1"/>
    <dgm:cxn modelId="{689C047B-F3C2-4C92-8A41-0D751A9AFAC1}" type="presOf" srcId="{F8DAF96E-CAD8-4B56-8D57-B6F1D3C4C0BB}" destId="{A6ED7F34-D417-43A4-A245-0C8BA3781609}" srcOrd="1" destOrd="0" presId="urn:microsoft.com/office/officeart/2005/8/layout/process1"/>
    <dgm:cxn modelId="{E6A1017E-C487-4E01-ABC0-C41041148933}" type="presOf" srcId="{A1637807-C58D-48A9-9A1C-7ACD777BFEAE}" destId="{E7CBBCC7-4FBF-42FD-93A1-72C5A6AD540A}" srcOrd="0" destOrd="0" presId="urn:microsoft.com/office/officeart/2005/8/layout/process1"/>
    <dgm:cxn modelId="{52F21483-F297-45EE-8A9F-2CB29AA1CE96}" srcId="{C83C1664-715F-466C-87FD-4902D4430BE8}" destId="{25380534-BD8D-4F2E-8F5F-4F953A051BC0}" srcOrd="2" destOrd="0" parTransId="{5D74D420-DFD8-4819-BB38-612C50C3AA15}" sibTransId="{38CDAF8F-2AF5-4B2A-8679-686026D40AFB}"/>
    <dgm:cxn modelId="{B05E5792-19FE-43A0-8144-4E25EA17AF6C}" type="presOf" srcId="{95DEEBCF-09B6-4B9F-BE5B-0686BB347E47}" destId="{EF962254-878B-4F64-A987-A1613EA34777}" srcOrd="0" destOrd="0" presId="urn:microsoft.com/office/officeart/2005/8/layout/process1"/>
    <dgm:cxn modelId="{E5983794-51B3-476F-8842-AF813596CED8}" type="presOf" srcId="{F8DAF96E-CAD8-4B56-8D57-B6F1D3C4C0BB}" destId="{C3649EFD-49C0-48C6-970C-8D32F6A1A274}" srcOrd="0" destOrd="0" presId="urn:microsoft.com/office/officeart/2005/8/layout/process1"/>
    <dgm:cxn modelId="{4C7D63FC-6646-4F7E-ADCC-C5FD0557FD3A}" srcId="{C83C1664-715F-466C-87FD-4902D4430BE8}" destId="{DA77831D-7E72-4C3E-8FE7-4FBA12A52E5B}" srcOrd="0" destOrd="0" parTransId="{F6A6CFBE-3857-45A8-A494-1EE5EA653D8E}" sibTransId="{F8DAF96E-CAD8-4B56-8D57-B6F1D3C4C0BB}"/>
    <dgm:cxn modelId="{4D0F8EFC-BFA0-4896-8EAA-A5DD09BB4621}" type="presOf" srcId="{C83C1664-715F-466C-87FD-4902D4430BE8}" destId="{64BB6AC5-D224-4BE5-BAE2-768D83DD70EB}" srcOrd="0" destOrd="0" presId="urn:microsoft.com/office/officeart/2005/8/layout/process1"/>
    <dgm:cxn modelId="{1F3066C5-6ED1-482C-91AF-5A049F988457}" type="presParOf" srcId="{64BB6AC5-D224-4BE5-BAE2-768D83DD70EB}" destId="{A4FBD2C0-4CFF-4CA8-B1E6-575B3D588B3A}" srcOrd="0" destOrd="0" presId="urn:microsoft.com/office/officeart/2005/8/layout/process1"/>
    <dgm:cxn modelId="{D15812E8-10C8-4835-AF3A-217DA855EE19}" type="presParOf" srcId="{64BB6AC5-D224-4BE5-BAE2-768D83DD70EB}" destId="{C3649EFD-49C0-48C6-970C-8D32F6A1A274}" srcOrd="1" destOrd="0" presId="urn:microsoft.com/office/officeart/2005/8/layout/process1"/>
    <dgm:cxn modelId="{22862EC6-24C2-4B01-94A3-E0FEE505DB12}" type="presParOf" srcId="{C3649EFD-49C0-48C6-970C-8D32F6A1A274}" destId="{A6ED7F34-D417-43A4-A245-0C8BA3781609}" srcOrd="0" destOrd="0" presId="urn:microsoft.com/office/officeart/2005/8/layout/process1"/>
    <dgm:cxn modelId="{DF0C5C4E-6B5C-4E46-B88D-7BAB2D847180}" type="presParOf" srcId="{64BB6AC5-D224-4BE5-BAE2-768D83DD70EB}" destId="{E7CBBCC7-4FBF-42FD-93A1-72C5A6AD540A}" srcOrd="2" destOrd="0" presId="urn:microsoft.com/office/officeart/2005/8/layout/process1"/>
    <dgm:cxn modelId="{6EDA29C0-8804-4279-89BE-A8E494390A31}" type="presParOf" srcId="{64BB6AC5-D224-4BE5-BAE2-768D83DD70EB}" destId="{EF962254-878B-4F64-A987-A1613EA34777}" srcOrd="3" destOrd="0" presId="urn:microsoft.com/office/officeart/2005/8/layout/process1"/>
    <dgm:cxn modelId="{5818843E-F1E4-4110-B652-B810096AF31D}" type="presParOf" srcId="{EF962254-878B-4F64-A987-A1613EA34777}" destId="{96B0FCB8-EEF5-48CF-9193-43C5C915BB90}" srcOrd="0" destOrd="0" presId="urn:microsoft.com/office/officeart/2005/8/layout/process1"/>
    <dgm:cxn modelId="{566CFA52-1916-4B93-91C5-BA276254E418}" type="presParOf" srcId="{64BB6AC5-D224-4BE5-BAE2-768D83DD70EB}" destId="{F8441A8A-568D-4D9D-AD8C-99456678461C}" srcOrd="4"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83C1664-715F-466C-87FD-4902D4430BE8}" type="doc">
      <dgm:prSet loTypeId="urn:microsoft.com/office/officeart/2005/8/layout/process1" loCatId="process" qsTypeId="urn:microsoft.com/office/officeart/2005/8/quickstyle/simple5" qsCatId="simple" csTypeId="urn:microsoft.com/office/officeart/2005/8/colors/colorful1" csCatId="colorful" phldr="1"/>
      <dgm:spPr/>
    </dgm:pt>
    <dgm:pt modelId="{DA77831D-7E72-4C3E-8FE7-4FBA12A52E5B}">
      <dgm:prSet phldrT="[Text]"/>
      <dgm:spPr/>
      <dgm:t>
        <a:bodyPr/>
        <a:lstStyle/>
        <a:p>
          <a:r>
            <a:rPr lang="en-US" dirty="0">
              <a:latin typeface="+mj-lt"/>
            </a:rPr>
            <a:t>Grab the outside code</a:t>
          </a:r>
        </a:p>
      </dgm:t>
    </dgm:pt>
    <dgm:pt modelId="{F6A6CFBE-3857-45A8-A494-1EE5EA653D8E}" type="parTrans" cxnId="{4C7D63FC-6646-4F7E-ADCC-C5FD0557FD3A}">
      <dgm:prSet/>
      <dgm:spPr/>
      <dgm:t>
        <a:bodyPr/>
        <a:lstStyle/>
        <a:p>
          <a:endParaRPr lang="en-US">
            <a:latin typeface="+mj-lt"/>
          </a:endParaRPr>
        </a:p>
      </dgm:t>
    </dgm:pt>
    <dgm:pt modelId="{F8DAF96E-CAD8-4B56-8D57-B6F1D3C4C0BB}" type="sibTrans" cxnId="{4C7D63FC-6646-4F7E-ADCC-C5FD0557FD3A}">
      <dgm:prSet/>
      <dgm:spPr/>
      <dgm:t>
        <a:bodyPr/>
        <a:lstStyle/>
        <a:p>
          <a:endParaRPr lang="en-US">
            <a:latin typeface="+mj-lt"/>
          </a:endParaRPr>
        </a:p>
      </dgm:t>
    </dgm:pt>
    <dgm:pt modelId="{A1637807-C58D-48A9-9A1C-7ACD777BFEAE}">
      <dgm:prSet phldrT="[Text]"/>
      <dgm:spPr/>
      <dgm:t>
        <a:bodyPr/>
        <a:lstStyle/>
        <a:p>
          <a:r>
            <a:rPr lang="en-US" dirty="0">
              <a:latin typeface="+mj-lt"/>
            </a:rPr>
            <a:t>Make a new method</a:t>
          </a:r>
        </a:p>
      </dgm:t>
    </dgm:pt>
    <dgm:pt modelId="{D2EF1365-EFFB-4614-9CEE-41B61E82AB18}" type="parTrans" cxnId="{4F4E6607-6E9D-41B0-90D1-B961D0D15D34}">
      <dgm:prSet/>
      <dgm:spPr/>
      <dgm:t>
        <a:bodyPr/>
        <a:lstStyle/>
        <a:p>
          <a:endParaRPr lang="en-US">
            <a:latin typeface="+mj-lt"/>
          </a:endParaRPr>
        </a:p>
      </dgm:t>
    </dgm:pt>
    <dgm:pt modelId="{95DEEBCF-09B6-4B9F-BE5B-0686BB347E47}" type="sibTrans" cxnId="{4F4E6607-6E9D-41B0-90D1-B961D0D15D34}">
      <dgm:prSet/>
      <dgm:spPr/>
      <dgm:t>
        <a:bodyPr/>
        <a:lstStyle/>
        <a:p>
          <a:endParaRPr lang="en-US">
            <a:latin typeface="+mj-lt"/>
          </a:endParaRPr>
        </a:p>
      </dgm:t>
    </dgm:pt>
    <dgm:pt modelId="{AFE5EDFA-A705-48B4-9E4B-9BBADD9C01A5}">
      <dgm:prSet/>
      <dgm:spPr/>
      <dgm:t>
        <a:bodyPr/>
        <a:lstStyle/>
        <a:p>
          <a:r>
            <a:rPr lang="en-US" dirty="0">
              <a:solidFill>
                <a:schemeClr val="tx1"/>
              </a:solidFill>
              <a:latin typeface="+mj-lt"/>
            </a:rPr>
            <a:t>Pass the </a:t>
          </a:r>
          <a:br>
            <a:rPr lang="en-US" dirty="0">
              <a:solidFill>
                <a:schemeClr val="tx1"/>
              </a:solidFill>
              <a:latin typeface="+mj-lt"/>
            </a:rPr>
          </a:br>
          <a:r>
            <a:rPr lang="en-US" b="1" i="1" dirty="0">
              <a:solidFill>
                <a:schemeClr val="tx1"/>
              </a:solidFill>
              <a:latin typeface="+mj-lt"/>
            </a:rPr>
            <a:t>inside</a:t>
          </a:r>
          <a:r>
            <a:rPr lang="en-US" dirty="0">
              <a:solidFill>
                <a:schemeClr val="tx1"/>
              </a:solidFill>
              <a:latin typeface="+mj-lt"/>
            </a:rPr>
            <a:t> code</a:t>
          </a:r>
        </a:p>
      </dgm:t>
    </dgm:pt>
    <dgm:pt modelId="{F39D0B1C-59A0-4F0E-9F1E-6A7EB6DD78BA}" type="parTrans" cxnId="{016822C3-B553-4F37-B3A2-49E3522901AE}">
      <dgm:prSet/>
      <dgm:spPr/>
      <dgm:t>
        <a:bodyPr/>
        <a:lstStyle/>
        <a:p>
          <a:endParaRPr lang="en-US">
            <a:latin typeface="+mj-lt"/>
          </a:endParaRPr>
        </a:p>
      </dgm:t>
    </dgm:pt>
    <dgm:pt modelId="{833AF8A8-B6BA-439F-A54C-89A57CA1C10E}" type="sibTrans" cxnId="{016822C3-B553-4F37-B3A2-49E3522901AE}">
      <dgm:prSet/>
      <dgm:spPr/>
      <dgm:t>
        <a:bodyPr/>
        <a:lstStyle/>
        <a:p>
          <a:endParaRPr lang="en-US">
            <a:latin typeface="+mj-lt"/>
          </a:endParaRPr>
        </a:p>
      </dgm:t>
    </dgm:pt>
    <dgm:pt modelId="{8DECFA8C-540D-4FAC-B5BB-4A2AED7BE39C}">
      <dgm:prSet phldrT="[Text]"/>
      <dgm:spPr/>
      <dgm:t>
        <a:bodyPr/>
        <a:lstStyle/>
        <a:p>
          <a:r>
            <a:rPr lang="en-US" dirty="0">
              <a:latin typeface="+mj-lt"/>
            </a:rPr>
            <a:t>Use it multiple places</a:t>
          </a:r>
        </a:p>
      </dgm:t>
    </dgm:pt>
    <dgm:pt modelId="{9AF7857A-5FB4-451F-9568-C0E1BCE772CC}" type="parTrans" cxnId="{03E4B53C-305F-4ED1-B22E-0616F0C446CD}">
      <dgm:prSet/>
      <dgm:spPr/>
      <dgm:t>
        <a:bodyPr/>
        <a:lstStyle/>
        <a:p>
          <a:endParaRPr lang="en-US">
            <a:latin typeface="+mj-lt"/>
          </a:endParaRPr>
        </a:p>
      </dgm:t>
    </dgm:pt>
    <dgm:pt modelId="{648DF194-E4CE-4C63-82A1-DAF20F4BCE1E}" type="sibTrans" cxnId="{03E4B53C-305F-4ED1-B22E-0616F0C446CD}">
      <dgm:prSet/>
      <dgm:spPr/>
      <dgm:t>
        <a:bodyPr/>
        <a:lstStyle/>
        <a:p>
          <a:endParaRPr lang="en-US">
            <a:latin typeface="+mj-lt"/>
          </a:endParaRPr>
        </a:p>
      </dgm:t>
    </dgm:pt>
    <dgm:pt modelId="{64BB6AC5-D224-4BE5-BAE2-768D83DD70EB}" type="pres">
      <dgm:prSet presAssocID="{C83C1664-715F-466C-87FD-4902D4430BE8}" presName="Name0" presStyleCnt="0">
        <dgm:presLayoutVars>
          <dgm:dir/>
          <dgm:resizeHandles val="exact"/>
        </dgm:presLayoutVars>
      </dgm:prSet>
      <dgm:spPr/>
    </dgm:pt>
    <dgm:pt modelId="{A4FBD2C0-4CFF-4CA8-B1E6-575B3D588B3A}" type="pres">
      <dgm:prSet presAssocID="{DA77831D-7E72-4C3E-8FE7-4FBA12A52E5B}" presName="node" presStyleLbl="node1" presStyleIdx="0" presStyleCnt="4" custLinFactNeighborX="-10542" custLinFactNeighborY="-72470">
        <dgm:presLayoutVars>
          <dgm:bulletEnabled val="1"/>
        </dgm:presLayoutVars>
      </dgm:prSet>
      <dgm:spPr/>
    </dgm:pt>
    <dgm:pt modelId="{C3649EFD-49C0-48C6-970C-8D32F6A1A274}" type="pres">
      <dgm:prSet presAssocID="{F8DAF96E-CAD8-4B56-8D57-B6F1D3C4C0BB}" presName="sibTrans" presStyleLbl="sibTrans2D1" presStyleIdx="0" presStyleCnt="3"/>
      <dgm:spPr/>
    </dgm:pt>
    <dgm:pt modelId="{A6ED7F34-D417-43A4-A245-0C8BA3781609}" type="pres">
      <dgm:prSet presAssocID="{F8DAF96E-CAD8-4B56-8D57-B6F1D3C4C0BB}" presName="connectorText" presStyleLbl="sibTrans2D1" presStyleIdx="0" presStyleCnt="3"/>
      <dgm:spPr/>
    </dgm:pt>
    <dgm:pt modelId="{E7CBBCC7-4FBF-42FD-93A1-72C5A6AD540A}" type="pres">
      <dgm:prSet presAssocID="{A1637807-C58D-48A9-9A1C-7ACD777BFEAE}" presName="node" presStyleLbl="node1" presStyleIdx="1" presStyleCnt="4" custLinFactNeighborX="-25332" custLinFactNeighborY="74043">
        <dgm:presLayoutVars>
          <dgm:bulletEnabled val="1"/>
        </dgm:presLayoutVars>
      </dgm:prSet>
      <dgm:spPr/>
    </dgm:pt>
    <dgm:pt modelId="{EF962254-878B-4F64-A987-A1613EA34777}" type="pres">
      <dgm:prSet presAssocID="{95DEEBCF-09B6-4B9F-BE5B-0686BB347E47}" presName="sibTrans" presStyleLbl="sibTrans2D1" presStyleIdx="1" presStyleCnt="3"/>
      <dgm:spPr/>
    </dgm:pt>
    <dgm:pt modelId="{96B0FCB8-EEF5-48CF-9193-43C5C915BB90}" type="pres">
      <dgm:prSet presAssocID="{95DEEBCF-09B6-4B9F-BE5B-0686BB347E47}" presName="connectorText" presStyleLbl="sibTrans2D1" presStyleIdx="1" presStyleCnt="3"/>
      <dgm:spPr/>
    </dgm:pt>
    <dgm:pt modelId="{127A32F3-9A6D-436C-8375-951C77619BB6}" type="pres">
      <dgm:prSet presAssocID="{AFE5EDFA-A705-48B4-9E4B-9BBADD9C01A5}" presName="node" presStyleLbl="node1" presStyleIdx="2" presStyleCnt="4" custLinFactNeighborX="-25332" custLinFactNeighborY="74043">
        <dgm:presLayoutVars>
          <dgm:bulletEnabled val="1"/>
        </dgm:presLayoutVars>
      </dgm:prSet>
      <dgm:spPr/>
    </dgm:pt>
    <dgm:pt modelId="{D7648D15-83D5-4F86-95DC-A0F061920ACC}" type="pres">
      <dgm:prSet presAssocID="{833AF8A8-B6BA-439F-A54C-89A57CA1C10E}" presName="sibTrans" presStyleLbl="sibTrans2D1" presStyleIdx="2" presStyleCnt="3"/>
      <dgm:spPr/>
    </dgm:pt>
    <dgm:pt modelId="{A6916F40-6C20-4970-824B-669862F36D32}" type="pres">
      <dgm:prSet presAssocID="{833AF8A8-B6BA-439F-A54C-89A57CA1C10E}" presName="connectorText" presStyleLbl="sibTrans2D1" presStyleIdx="2" presStyleCnt="3"/>
      <dgm:spPr/>
    </dgm:pt>
    <dgm:pt modelId="{6F9A82EF-E122-4620-9FE9-F61031F1DDA9}" type="pres">
      <dgm:prSet presAssocID="{8DECFA8C-540D-4FAC-B5BB-4A2AED7BE39C}" presName="node" presStyleLbl="node1" presStyleIdx="3" presStyleCnt="4" custLinFactNeighborX="-63112" custLinFactNeighborY="-75491">
        <dgm:presLayoutVars>
          <dgm:bulletEnabled val="1"/>
        </dgm:presLayoutVars>
      </dgm:prSet>
      <dgm:spPr/>
    </dgm:pt>
  </dgm:ptLst>
  <dgm:cxnLst>
    <dgm:cxn modelId="{4F4E6607-6E9D-41B0-90D1-B961D0D15D34}" srcId="{C83C1664-715F-466C-87FD-4902D4430BE8}" destId="{A1637807-C58D-48A9-9A1C-7ACD777BFEAE}" srcOrd="1" destOrd="0" parTransId="{D2EF1365-EFFB-4614-9CEE-41B61E82AB18}" sibTransId="{95DEEBCF-09B6-4B9F-BE5B-0686BB347E47}"/>
    <dgm:cxn modelId="{67F90414-3BAD-488B-8E38-DE8F1AD0D7F9}" type="presOf" srcId="{95DEEBCF-09B6-4B9F-BE5B-0686BB347E47}" destId="{EF962254-878B-4F64-A987-A1613EA34777}" srcOrd="0" destOrd="0" presId="urn:microsoft.com/office/officeart/2005/8/layout/process1"/>
    <dgm:cxn modelId="{6BD59D19-B7D5-44C8-A1A5-AB7B3237886C}" type="presOf" srcId="{F8DAF96E-CAD8-4B56-8D57-B6F1D3C4C0BB}" destId="{A6ED7F34-D417-43A4-A245-0C8BA3781609}" srcOrd="1" destOrd="0" presId="urn:microsoft.com/office/officeart/2005/8/layout/process1"/>
    <dgm:cxn modelId="{7AE3E23B-656D-4696-8C70-35849F257980}" type="presOf" srcId="{AFE5EDFA-A705-48B4-9E4B-9BBADD9C01A5}" destId="{127A32F3-9A6D-436C-8375-951C77619BB6}" srcOrd="0" destOrd="0" presId="urn:microsoft.com/office/officeart/2005/8/layout/process1"/>
    <dgm:cxn modelId="{03E4B53C-305F-4ED1-B22E-0616F0C446CD}" srcId="{C83C1664-715F-466C-87FD-4902D4430BE8}" destId="{8DECFA8C-540D-4FAC-B5BB-4A2AED7BE39C}" srcOrd="3" destOrd="0" parTransId="{9AF7857A-5FB4-451F-9568-C0E1BCE772CC}" sibTransId="{648DF194-E4CE-4C63-82A1-DAF20F4BCE1E}"/>
    <dgm:cxn modelId="{81F3666B-0F9E-4D55-8078-02E53269A758}" type="presOf" srcId="{95DEEBCF-09B6-4B9F-BE5B-0686BB347E47}" destId="{96B0FCB8-EEF5-48CF-9193-43C5C915BB90}" srcOrd="1" destOrd="0" presId="urn:microsoft.com/office/officeart/2005/8/layout/process1"/>
    <dgm:cxn modelId="{81F05276-F7AF-41E7-B2D5-F303CA362085}" type="presOf" srcId="{A1637807-C58D-48A9-9A1C-7ACD777BFEAE}" destId="{E7CBBCC7-4FBF-42FD-93A1-72C5A6AD540A}" srcOrd="0" destOrd="0" presId="urn:microsoft.com/office/officeart/2005/8/layout/process1"/>
    <dgm:cxn modelId="{A7299293-744D-479A-83C7-098F9D337E0D}" type="presOf" srcId="{F8DAF96E-CAD8-4B56-8D57-B6F1D3C4C0BB}" destId="{C3649EFD-49C0-48C6-970C-8D32F6A1A274}" srcOrd="0" destOrd="0" presId="urn:microsoft.com/office/officeart/2005/8/layout/process1"/>
    <dgm:cxn modelId="{22C316AF-0CCD-4B3F-9A06-5006AC3ED939}" type="presOf" srcId="{833AF8A8-B6BA-439F-A54C-89A57CA1C10E}" destId="{D7648D15-83D5-4F86-95DC-A0F061920ACC}" srcOrd="0" destOrd="0" presId="urn:microsoft.com/office/officeart/2005/8/layout/process1"/>
    <dgm:cxn modelId="{C2E8BEBA-F2BE-4088-914C-FA4C7EB747F5}" type="presOf" srcId="{DA77831D-7E72-4C3E-8FE7-4FBA12A52E5B}" destId="{A4FBD2C0-4CFF-4CA8-B1E6-575B3D588B3A}" srcOrd="0" destOrd="0" presId="urn:microsoft.com/office/officeart/2005/8/layout/process1"/>
    <dgm:cxn modelId="{016822C3-B553-4F37-B3A2-49E3522901AE}" srcId="{C83C1664-715F-466C-87FD-4902D4430BE8}" destId="{AFE5EDFA-A705-48B4-9E4B-9BBADD9C01A5}" srcOrd="2" destOrd="0" parTransId="{F39D0B1C-59A0-4F0E-9F1E-6A7EB6DD78BA}" sibTransId="{833AF8A8-B6BA-439F-A54C-89A57CA1C10E}"/>
    <dgm:cxn modelId="{297A07D1-8E82-4A44-8BD9-D96DD3C5CFA3}" type="presOf" srcId="{833AF8A8-B6BA-439F-A54C-89A57CA1C10E}" destId="{A6916F40-6C20-4970-824B-669862F36D32}" srcOrd="1" destOrd="0" presId="urn:microsoft.com/office/officeart/2005/8/layout/process1"/>
    <dgm:cxn modelId="{0D83B9DF-9986-4D28-B864-E86BEDC88EA8}" type="presOf" srcId="{8DECFA8C-540D-4FAC-B5BB-4A2AED7BE39C}" destId="{6F9A82EF-E122-4620-9FE9-F61031F1DDA9}" srcOrd="0" destOrd="0" presId="urn:microsoft.com/office/officeart/2005/8/layout/process1"/>
    <dgm:cxn modelId="{C9EC86F4-2DEA-4C2F-A127-540A6AD27749}" type="presOf" srcId="{C83C1664-715F-466C-87FD-4902D4430BE8}" destId="{64BB6AC5-D224-4BE5-BAE2-768D83DD70EB}" srcOrd="0" destOrd="0" presId="urn:microsoft.com/office/officeart/2005/8/layout/process1"/>
    <dgm:cxn modelId="{4C7D63FC-6646-4F7E-ADCC-C5FD0557FD3A}" srcId="{C83C1664-715F-466C-87FD-4902D4430BE8}" destId="{DA77831D-7E72-4C3E-8FE7-4FBA12A52E5B}" srcOrd="0" destOrd="0" parTransId="{F6A6CFBE-3857-45A8-A494-1EE5EA653D8E}" sibTransId="{F8DAF96E-CAD8-4B56-8D57-B6F1D3C4C0BB}"/>
    <dgm:cxn modelId="{5D38EA73-2BCB-4F33-A4D5-CF9F68A0570A}" type="presParOf" srcId="{64BB6AC5-D224-4BE5-BAE2-768D83DD70EB}" destId="{A4FBD2C0-4CFF-4CA8-B1E6-575B3D588B3A}" srcOrd="0" destOrd="0" presId="urn:microsoft.com/office/officeart/2005/8/layout/process1"/>
    <dgm:cxn modelId="{9943DBBC-58D6-4314-A65F-F549543362BE}" type="presParOf" srcId="{64BB6AC5-D224-4BE5-BAE2-768D83DD70EB}" destId="{C3649EFD-49C0-48C6-970C-8D32F6A1A274}" srcOrd="1" destOrd="0" presId="urn:microsoft.com/office/officeart/2005/8/layout/process1"/>
    <dgm:cxn modelId="{02150E34-2B3F-4F4C-A6C6-6C51B7BBFA1D}" type="presParOf" srcId="{C3649EFD-49C0-48C6-970C-8D32F6A1A274}" destId="{A6ED7F34-D417-43A4-A245-0C8BA3781609}" srcOrd="0" destOrd="0" presId="urn:microsoft.com/office/officeart/2005/8/layout/process1"/>
    <dgm:cxn modelId="{74940001-DAA1-44AC-8E24-F7FAEA598209}" type="presParOf" srcId="{64BB6AC5-D224-4BE5-BAE2-768D83DD70EB}" destId="{E7CBBCC7-4FBF-42FD-93A1-72C5A6AD540A}" srcOrd="2" destOrd="0" presId="urn:microsoft.com/office/officeart/2005/8/layout/process1"/>
    <dgm:cxn modelId="{120B93E6-6262-49DF-9CE7-63CCFC600828}" type="presParOf" srcId="{64BB6AC5-D224-4BE5-BAE2-768D83DD70EB}" destId="{EF962254-878B-4F64-A987-A1613EA34777}" srcOrd="3" destOrd="0" presId="urn:microsoft.com/office/officeart/2005/8/layout/process1"/>
    <dgm:cxn modelId="{C1D6BE70-90F9-4E9A-8B54-720B4520A7F9}" type="presParOf" srcId="{EF962254-878B-4F64-A987-A1613EA34777}" destId="{96B0FCB8-EEF5-48CF-9193-43C5C915BB90}" srcOrd="0" destOrd="0" presId="urn:microsoft.com/office/officeart/2005/8/layout/process1"/>
    <dgm:cxn modelId="{C91BF5FE-5160-4B3E-9ACF-C68DD0A187E7}" type="presParOf" srcId="{64BB6AC5-D224-4BE5-BAE2-768D83DD70EB}" destId="{127A32F3-9A6D-436C-8375-951C77619BB6}" srcOrd="4" destOrd="0" presId="urn:microsoft.com/office/officeart/2005/8/layout/process1"/>
    <dgm:cxn modelId="{4401F8BD-4A6F-458F-B986-449CD5EBA74E}" type="presParOf" srcId="{64BB6AC5-D224-4BE5-BAE2-768D83DD70EB}" destId="{D7648D15-83D5-4F86-95DC-A0F061920ACC}" srcOrd="5" destOrd="0" presId="urn:microsoft.com/office/officeart/2005/8/layout/process1"/>
    <dgm:cxn modelId="{2D218F77-9161-4D10-AC80-F5FC9CFBC49B}" type="presParOf" srcId="{D7648D15-83D5-4F86-95DC-A0F061920ACC}" destId="{A6916F40-6C20-4970-824B-669862F36D32}" srcOrd="0" destOrd="0" presId="urn:microsoft.com/office/officeart/2005/8/layout/process1"/>
    <dgm:cxn modelId="{8814A04D-DFCB-4B06-A998-7250D60F4011}" type="presParOf" srcId="{64BB6AC5-D224-4BE5-BAE2-768D83DD70EB}" destId="{6F9A82EF-E122-4620-9FE9-F61031F1DDA9}"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4620247-6CF0-4B21-B455-86BD3D015506}" type="doc">
      <dgm:prSet loTypeId="urn:microsoft.com/office/officeart/2005/8/layout/hChevron3" loCatId="process" qsTypeId="urn:microsoft.com/office/officeart/2005/8/quickstyle/simple1" qsCatId="simple" csTypeId="urn:microsoft.com/office/officeart/2005/8/colors/colorful4" csCatId="colorful" phldr="1"/>
      <dgm:spPr/>
    </dgm:pt>
    <dgm:pt modelId="{D4F6B29C-5167-46A2-BB20-009FCD5BC52B}">
      <dgm:prSet phldrT="[Text]"/>
      <dgm:spPr/>
      <dgm:t>
        <a:bodyPr/>
        <a:lstStyle/>
        <a:p>
          <a:r>
            <a:rPr lang="en-US" b="1" u="sng" dirty="0" err="1"/>
            <a:t>WebAPI</a:t>
          </a:r>
          <a:br>
            <a:rPr lang="en-US" dirty="0"/>
          </a:br>
          <a:r>
            <a:rPr lang="en-US" dirty="0"/>
            <a:t>External facade</a:t>
          </a:r>
        </a:p>
      </dgm:t>
    </dgm:pt>
    <dgm:pt modelId="{CC26F048-D32C-4040-AFE0-1CE7B58940D5}" type="parTrans" cxnId="{67BE63BC-C982-455D-99AE-8FA241C5EF9A}">
      <dgm:prSet/>
      <dgm:spPr/>
      <dgm:t>
        <a:bodyPr/>
        <a:lstStyle/>
        <a:p>
          <a:endParaRPr lang="en-US"/>
        </a:p>
      </dgm:t>
    </dgm:pt>
    <dgm:pt modelId="{29B6BA68-9C42-4128-988F-44699E3B9E19}" type="sibTrans" cxnId="{67BE63BC-C982-455D-99AE-8FA241C5EF9A}">
      <dgm:prSet/>
      <dgm:spPr/>
      <dgm:t>
        <a:bodyPr/>
        <a:lstStyle/>
        <a:p>
          <a:endParaRPr lang="en-US"/>
        </a:p>
      </dgm:t>
    </dgm:pt>
    <dgm:pt modelId="{2032D029-8ECE-440F-8332-102603802EC8}">
      <dgm:prSet phldrT="[Text]"/>
      <dgm:spPr/>
      <dgm:t>
        <a:bodyPr/>
        <a:lstStyle/>
        <a:p>
          <a:r>
            <a:rPr lang="en-US" b="1" u="sng" dirty="0"/>
            <a:t>Service</a:t>
          </a:r>
          <a:r>
            <a:rPr lang="en-US" dirty="0"/>
            <a:t> Business logic</a:t>
          </a:r>
        </a:p>
      </dgm:t>
    </dgm:pt>
    <dgm:pt modelId="{6DEDCBBC-8A79-446A-845C-9EC303188B55}" type="parTrans" cxnId="{0E8BCA40-AC14-4C63-870B-6CFF4925128E}">
      <dgm:prSet/>
      <dgm:spPr/>
      <dgm:t>
        <a:bodyPr/>
        <a:lstStyle/>
        <a:p>
          <a:endParaRPr lang="en-US"/>
        </a:p>
      </dgm:t>
    </dgm:pt>
    <dgm:pt modelId="{04B5E8B6-459F-4BF1-A2DA-8EFA351E07FB}" type="sibTrans" cxnId="{0E8BCA40-AC14-4C63-870B-6CFF4925128E}">
      <dgm:prSet/>
      <dgm:spPr/>
      <dgm:t>
        <a:bodyPr/>
        <a:lstStyle/>
        <a:p>
          <a:endParaRPr lang="en-US"/>
        </a:p>
      </dgm:t>
    </dgm:pt>
    <dgm:pt modelId="{BFA633B6-7BED-49EF-8863-6F667FAA0313}">
      <dgm:prSet phldrT="[Text]"/>
      <dgm:spPr/>
      <dgm:t>
        <a:bodyPr/>
        <a:lstStyle/>
        <a:p>
          <a:r>
            <a:rPr lang="en-US" b="1" u="sng" dirty="0"/>
            <a:t>Repository</a:t>
          </a:r>
          <a:r>
            <a:rPr lang="en-US" dirty="0"/>
            <a:t> Persistence</a:t>
          </a:r>
        </a:p>
      </dgm:t>
    </dgm:pt>
    <dgm:pt modelId="{924AB4C1-5DE6-4873-9DAB-E943C0836109}" type="parTrans" cxnId="{59B94E84-8A4C-4CEF-A789-DEB01532840D}">
      <dgm:prSet/>
      <dgm:spPr/>
      <dgm:t>
        <a:bodyPr/>
        <a:lstStyle/>
        <a:p>
          <a:endParaRPr lang="en-US"/>
        </a:p>
      </dgm:t>
    </dgm:pt>
    <dgm:pt modelId="{540D031A-9C13-4137-851D-B0C805582DB6}" type="sibTrans" cxnId="{59B94E84-8A4C-4CEF-A789-DEB01532840D}">
      <dgm:prSet/>
      <dgm:spPr/>
      <dgm:t>
        <a:bodyPr/>
        <a:lstStyle/>
        <a:p>
          <a:endParaRPr lang="en-US"/>
        </a:p>
      </dgm:t>
    </dgm:pt>
    <dgm:pt modelId="{390DF276-8592-4960-82BE-6C66D0B4E13D}" type="pres">
      <dgm:prSet presAssocID="{34620247-6CF0-4B21-B455-86BD3D015506}" presName="Name0" presStyleCnt="0">
        <dgm:presLayoutVars>
          <dgm:dir/>
          <dgm:resizeHandles val="exact"/>
        </dgm:presLayoutVars>
      </dgm:prSet>
      <dgm:spPr/>
    </dgm:pt>
    <dgm:pt modelId="{93870761-F290-41E2-ABDB-CD106FAB9A38}" type="pres">
      <dgm:prSet presAssocID="{D4F6B29C-5167-46A2-BB20-009FCD5BC52B}" presName="parTxOnly" presStyleLbl="node1" presStyleIdx="0" presStyleCnt="3">
        <dgm:presLayoutVars>
          <dgm:bulletEnabled val="1"/>
        </dgm:presLayoutVars>
      </dgm:prSet>
      <dgm:spPr/>
    </dgm:pt>
    <dgm:pt modelId="{7F7B7B75-9280-4666-9B5D-993F09432E8D}" type="pres">
      <dgm:prSet presAssocID="{29B6BA68-9C42-4128-988F-44699E3B9E19}" presName="parSpace" presStyleCnt="0"/>
      <dgm:spPr/>
    </dgm:pt>
    <dgm:pt modelId="{49F3ACB3-222C-4E90-8884-FD78112ADB72}" type="pres">
      <dgm:prSet presAssocID="{2032D029-8ECE-440F-8332-102603802EC8}" presName="parTxOnly" presStyleLbl="node1" presStyleIdx="1" presStyleCnt="3">
        <dgm:presLayoutVars>
          <dgm:bulletEnabled val="1"/>
        </dgm:presLayoutVars>
      </dgm:prSet>
      <dgm:spPr/>
    </dgm:pt>
    <dgm:pt modelId="{EAFFFCE9-42E0-4A8B-8419-2A7F2E33B394}" type="pres">
      <dgm:prSet presAssocID="{04B5E8B6-459F-4BF1-A2DA-8EFA351E07FB}" presName="parSpace" presStyleCnt="0"/>
      <dgm:spPr/>
    </dgm:pt>
    <dgm:pt modelId="{D4C1D4B8-8E9F-4457-9BD1-4B862C3D7AC5}" type="pres">
      <dgm:prSet presAssocID="{BFA633B6-7BED-49EF-8863-6F667FAA0313}" presName="parTxOnly" presStyleLbl="node1" presStyleIdx="2" presStyleCnt="3">
        <dgm:presLayoutVars>
          <dgm:bulletEnabled val="1"/>
        </dgm:presLayoutVars>
      </dgm:prSet>
      <dgm:spPr/>
    </dgm:pt>
  </dgm:ptLst>
  <dgm:cxnLst>
    <dgm:cxn modelId="{0E8BCA40-AC14-4C63-870B-6CFF4925128E}" srcId="{34620247-6CF0-4B21-B455-86BD3D015506}" destId="{2032D029-8ECE-440F-8332-102603802EC8}" srcOrd="1" destOrd="0" parTransId="{6DEDCBBC-8A79-446A-845C-9EC303188B55}" sibTransId="{04B5E8B6-459F-4BF1-A2DA-8EFA351E07FB}"/>
    <dgm:cxn modelId="{9278F841-F129-42B7-9643-FA6119DC5CE0}" type="presOf" srcId="{2032D029-8ECE-440F-8332-102603802EC8}" destId="{49F3ACB3-222C-4E90-8884-FD78112ADB72}" srcOrd="0" destOrd="0" presId="urn:microsoft.com/office/officeart/2005/8/layout/hChevron3"/>
    <dgm:cxn modelId="{59B94E84-8A4C-4CEF-A789-DEB01532840D}" srcId="{34620247-6CF0-4B21-B455-86BD3D015506}" destId="{BFA633B6-7BED-49EF-8863-6F667FAA0313}" srcOrd="2" destOrd="0" parTransId="{924AB4C1-5DE6-4873-9DAB-E943C0836109}" sibTransId="{540D031A-9C13-4137-851D-B0C805582DB6}"/>
    <dgm:cxn modelId="{67BE63BC-C982-455D-99AE-8FA241C5EF9A}" srcId="{34620247-6CF0-4B21-B455-86BD3D015506}" destId="{D4F6B29C-5167-46A2-BB20-009FCD5BC52B}" srcOrd="0" destOrd="0" parTransId="{CC26F048-D32C-4040-AFE0-1CE7B58940D5}" sibTransId="{29B6BA68-9C42-4128-988F-44699E3B9E19}"/>
    <dgm:cxn modelId="{BA9763CA-F96A-404D-B840-04DCF6FCA2DE}" type="presOf" srcId="{BFA633B6-7BED-49EF-8863-6F667FAA0313}" destId="{D4C1D4B8-8E9F-4457-9BD1-4B862C3D7AC5}" srcOrd="0" destOrd="0" presId="urn:microsoft.com/office/officeart/2005/8/layout/hChevron3"/>
    <dgm:cxn modelId="{2CEA86EE-2C2F-4E4A-9439-8EC872296CCB}" type="presOf" srcId="{D4F6B29C-5167-46A2-BB20-009FCD5BC52B}" destId="{93870761-F290-41E2-ABDB-CD106FAB9A38}" srcOrd="0" destOrd="0" presId="urn:microsoft.com/office/officeart/2005/8/layout/hChevron3"/>
    <dgm:cxn modelId="{F40DDCF0-AB2F-48FF-B39A-4D696A77F945}" type="presOf" srcId="{34620247-6CF0-4B21-B455-86BD3D015506}" destId="{390DF276-8592-4960-82BE-6C66D0B4E13D}" srcOrd="0" destOrd="0" presId="urn:microsoft.com/office/officeart/2005/8/layout/hChevron3"/>
    <dgm:cxn modelId="{5B5FBD6C-AEE7-461D-A56F-C6356988180C}" type="presParOf" srcId="{390DF276-8592-4960-82BE-6C66D0B4E13D}" destId="{93870761-F290-41E2-ABDB-CD106FAB9A38}" srcOrd="0" destOrd="0" presId="urn:microsoft.com/office/officeart/2005/8/layout/hChevron3"/>
    <dgm:cxn modelId="{75717B05-37FF-42EB-BF30-564A0FD7263C}" type="presParOf" srcId="{390DF276-8592-4960-82BE-6C66D0B4E13D}" destId="{7F7B7B75-9280-4666-9B5D-993F09432E8D}" srcOrd="1" destOrd="0" presId="urn:microsoft.com/office/officeart/2005/8/layout/hChevron3"/>
    <dgm:cxn modelId="{6652B3F6-FDE3-440C-A2CF-035C3CCA405B}" type="presParOf" srcId="{390DF276-8592-4960-82BE-6C66D0B4E13D}" destId="{49F3ACB3-222C-4E90-8884-FD78112ADB72}" srcOrd="2" destOrd="0" presId="urn:microsoft.com/office/officeart/2005/8/layout/hChevron3"/>
    <dgm:cxn modelId="{D2C8EC7E-7468-490B-9B91-7415A16CBA76}" type="presParOf" srcId="{390DF276-8592-4960-82BE-6C66D0B4E13D}" destId="{EAFFFCE9-42E0-4A8B-8419-2A7F2E33B394}" srcOrd="3" destOrd="0" presId="urn:microsoft.com/office/officeart/2005/8/layout/hChevron3"/>
    <dgm:cxn modelId="{CAC5A69C-6616-4DD3-B3B8-46C14E00F791}" type="presParOf" srcId="{390DF276-8592-4960-82BE-6C66D0B4E13D}" destId="{D4C1D4B8-8E9F-4457-9BD1-4B862C3D7AC5}" srcOrd="4"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4620247-6CF0-4B21-B455-86BD3D015506}" type="doc">
      <dgm:prSet loTypeId="urn:microsoft.com/office/officeart/2005/8/layout/hChevron3" loCatId="process" qsTypeId="urn:microsoft.com/office/officeart/2005/8/quickstyle/simple1" qsCatId="simple" csTypeId="urn:microsoft.com/office/officeart/2005/8/colors/colorful4" csCatId="colorful" phldr="1"/>
      <dgm:spPr/>
    </dgm:pt>
    <dgm:pt modelId="{D4F6B29C-5167-46A2-BB20-009FCD5BC52B}">
      <dgm:prSet phldrT="[Text]"/>
      <dgm:spPr/>
      <dgm:t>
        <a:bodyPr/>
        <a:lstStyle/>
        <a:p>
          <a:r>
            <a:rPr lang="en-US" b="1" u="sng" dirty="0" err="1"/>
            <a:t>WebAPI</a:t>
          </a:r>
          <a:br>
            <a:rPr lang="en-US" dirty="0"/>
          </a:br>
          <a:r>
            <a:rPr lang="en-US" dirty="0"/>
            <a:t>External facade</a:t>
          </a:r>
        </a:p>
      </dgm:t>
    </dgm:pt>
    <dgm:pt modelId="{CC26F048-D32C-4040-AFE0-1CE7B58940D5}" type="parTrans" cxnId="{67BE63BC-C982-455D-99AE-8FA241C5EF9A}">
      <dgm:prSet/>
      <dgm:spPr/>
      <dgm:t>
        <a:bodyPr/>
        <a:lstStyle/>
        <a:p>
          <a:endParaRPr lang="en-US"/>
        </a:p>
      </dgm:t>
    </dgm:pt>
    <dgm:pt modelId="{29B6BA68-9C42-4128-988F-44699E3B9E19}" type="sibTrans" cxnId="{67BE63BC-C982-455D-99AE-8FA241C5EF9A}">
      <dgm:prSet/>
      <dgm:spPr/>
      <dgm:t>
        <a:bodyPr/>
        <a:lstStyle/>
        <a:p>
          <a:endParaRPr lang="en-US"/>
        </a:p>
      </dgm:t>
    </dgm:pt>
    <dgm:pt modelId="{2032D029-8ECE-440F-8332-102603802EC8}">
      <dgm:prSet phldrT="[Text]"/>
      <dgm:spPr/>
      <dgm:t>
        <a:bodyPr/>
        <a:lstStyle/>
        <a:p>
          <a:r>
            <a:rPr lang="en-US" b="1" u="sng" dirty="0"/>
            <a:t>Service</a:t>
          </a:r>
          <a:r>
            <a:rPr lang="en-US" dirty="0"/>
            <a:t> Business logic</a:t>
          </a:r>
        </a:p>
      </dgm:t>
    </dgm:pt>
    <dgm:pt modelId="{6DEDCBBC-8A79-446A-845C-9EC303188B55}" type="parTrans" cxnId="{0E8BCA40-AC14-4C63-870B-6CFF4925128E}">
      <dgm:prSet/>
      <dgm:spPr/>
      <dgm:t>
        <a:bodyPr/>
        <a:lstStyle/>
        <a:p>
          <a:endParaRPr lang="en-US"/>
        </a:p>
      </dgm:t>
    </dgm:pt>
    <dgm:pt modelId="{04B5E8B6-459F-4BF1-A2DA-8EFA351E07FB}" type="sibTrans" cxnId="{0E8BCA40-AC14-4C63-870B-6CFF4925128E}">
      <dgm:prSet/>
      <dgm:spPr/>
      <dgm:t>
        <a:bodyPr/>
        <a:lstStyle/>
        <a:p>
          <a:endParaRPr lang="en-US"/>
        </a:p>
      </dgm:t>
    </dgm:pt>
    <dgm:pt modelId="{BFA633B6-7BED-49EF-8863-6F667FAA0313}">
      <dgm:prSet phldrT="[Text]"/>
      <dgm:spPr/>
      <dgm:t>
        <a:bodyPr/>
        <a:lstStyle/>
        <a:p>
          <a:r>
            <a:rPr lang="en-US" b="1" u="sng" dirty="0"/>
            <a:t>Repository</a:t>
          </a:r>
          <a:r>
            <a:rPr lang="en-US" dirty="0"/>
            <a:t> Persistence</a:t>
          </a:r>
        </a:p>
      </dgm:t>
    </dgm:pt>
    <dgm:pt modelId="{924AB4C1-5DE6-4873-9DAB-E943C0836109}" type="parTrans" cxnId="{59B94E84-8A4C-4CEF-A789-DEB01532840D}">
      <dgm:prSet/>
      <dgm:spPr/>
      <dgm:t>
        <a:bodyPr/>
        <a:lstStyle/>
        <a:p>
          <a:endParaRPr lang="en-US"/>
        </a:p>
      </dgm:t>
    </dgm:pt>
    <dgm:pt modelId="{540D031A-9C13-4137-851D-B0C805582DB6}" type="sibTrans" cxnId="{59B94E84-8A4C-4CEF-A789-DEB01532840D}">
      <dgm:prSet/>
      <dgm:spPr/>
      <dgm:t>
        <a:bodyPr/>
        <a:lstStyle/>
        <a:p>
          <a:endParaRPr lang="en-US"/>
        </a:p>
      </dgm:t>
    </dgm:pt>
    <dgm:pt modelId="{390DF276-8592-4960-82BE-6C66D0B4E13D}" type="pres">
      <dgm:prSet presAssocID="{34620247-6CF0-4B21-B455-86BD3D015506}" presName="Name0" presStyleCnt="0">
        <dgm:presLayoutVars>
          <dgm:dir/>
          <dgm:resizeHandles val="exact"/>
        </dgm:presLayoutVars>
      </dgm:prSet>
      <dgm:spPr/>
    </dgm:pt>
    <dgm:pt modelId="{93870761-F290-41E2-ABDB-CD106FAB9A38}" type="pres">
      <dgm:prSet presAssocID="{D4F6B29C-5167-46A2-BB20-009FCD5BC52B}" presName="parTxOnly" presStyleLbl="node1" presStyleIdx="0" presStyleCnt="3">
        <dgm:presLayoutVars>
          <dgm:bulletEnabled val="1"/>
        </dgm:presLayoutVars>
      </dgm:prSet>
      <dgm:spPr/>
    </dgm:pt>
    <dgm:pt modelId="{7F7B7B75-9280-4666-9B5D-993F09432E8D}" type="pres">
      <dgm:prSet presAssocID="{29B6BA68-9C42-4128-988F-44699E3B9E19}" presName="parSpace" presStyleCnt="0"/>
      <dgm:spPr/>
    </dgm:pt>
    <dgm:pt modelId="{49F3ACB3-222C-4E90-8884-FD78112ADB72}" type="pres">
      <dgm:prSet presAssocID="{2032D029-8ECE-440F-8332-102603802EC8}" presName="parTxOnly" presStyleLbl="node1" presStyleIdx="1" presStyleCnt="3">
        <dgm:presLayoutVars>
          <dgm:bulletEnabled val="1"/>
        </dgm:presLayoutVars>
      </dgm:prSet>
      <dgm:spPr/>
    </dgm:pt>
    <dgm:pt modelId="{EAFFFCE9-42E0-4A8B-8419-2A7F2E33B394}" type="pres">
      <dgm:prSet presAssocID="{04B5E8B6-459F-4BF1-A2DA-8EFA351E07FB}" presName="parSpace" presStyleCnt="0"/>
      <dgm:spPr/>
    </dgm:pt>
    <dgm:pt modelId="{D4C1D4B8-8E9F-4457-9BD1-4B862C3D7AC5}" type="pres">
      <dgm:prSet presAssocID="{BFA633B6-7BED-49EF-8863-6F667FAA0313}" presName="parTxOnly" presStyleLbl="node1" presStyleIdx="2" presStyleCnt="3">
        <dgm:presLayoutVars>
          <dgm:bulletEnabled val="1"/>
        </dgm:presLayoutVars>
      </dgm:prSet>
      <dgm:spPr/>
    </dgm:pt>
  </dgm:ptLst>
  <dgm:cxnLst>
    <dgm:cxn modelId="{0E8BCA40-AC14-4C63-870B-6CFF4925128E}" srcId="{34620247-6CF0-4B21-B455-86BD3D015506}" destId="{2032D029-8ECE-440F-8332-102603802EC8}" srcOrd="1" destOrd="0" parTransId="{6DEDCBBC-8A79-446A-845C-9EC303188B55}" sibTransId="{04B5E8B6-459F-4BF1-A2DA-8EFA351E07FB}"/>
    <dgm:cxn modelId="{9278F841-F129-42B7-9643-FA6119DC5CE0}" type="presOf" srcId="{2032D029-8ECE-440F-8332-102603802EC8}" destId="{49F3ACB3-222C-4E90-8884-FD78112ADB72}" srcOrd="0" destOrd="0" presId="urn:microsoft.com/office/officeart/2005/8/layout/hChevron3"/>
    <dgm:cxn modelId="{59B94E84-8A4C-4CEF-A789-DEB01532840D}" srcId="{34620247-6CF0-4B21-B455-86BD3D015506}" destId="{BFA633B6-7BED-49EF-8863-6F667FAA0313}" srcOrd="2" destOrd="0" parTransId="{924AB4C1-5DE6-4873-9DAB-E943C0836109}" sibTransId="{540D031A-9C13-4137-851D-B0C805582DB6}"/>
    <dgm:cxn modelId="{67BE63BC-C982-455D-99AE-8FA241C5EF9A}" srcId="{34620247-6CF0-4B21-B455-86BD3D015506}" destId="{D4F6B29C-5167-46A2-BB20-009FCD5BC52B}" srcOrd="0" destOrd="0" parTransId="{CC26F048-D32C-4040-AFE0-1CE7B58940D5}" sibTransId="{29B6BA68-9C42-4128-988F-44699E3B9E19}"/>
    <dgm:cxn modelId="{BA9763CA-F96A-404D-B840-04DCF6FCA2DE}" type="presOf" srcId="{BFA633B6-7BED-49EF-8863-6F667FAA0313}" destId="{D4C1D4B8-8E9F-4457-9BD1-4B862C3D7AC5}" srcOrd="0" destOrd="0" presId="urn:microsoft.com/office/officeart/2005/8/layout/hChevron3"/>
    <dgm:cxn modelId="{2CEA86EE-2C2F-4E4A-9439-8EC872296CCB}" type="presOf" srcId="{D4F6B29C-5167-46A2-BB20-009FCD5BC52B}" destId="{93870761-F290-41E2-ABDB-CD106FAB9A38}" srcOrd="0" destOrd="0" presId="urn:microsoft.com/office/officeart/2005/8/layout/hChevron3"/>
    <dgm:cxn modelId="{F40DDCF0-AB2F-48FF-B39A-4D696A77F945}" type="presOf" srcId="{34620247-6CF0-4B21-B455-86BD3D015506}" destId="{390DF276-8592-4960-82BE-6C66D0B4E13D}" srcOrd="0" destOrd="0" presId="urn:microsoft.com/office/officeart/2005/8/layout/hChevron3"/>
    <dgm:cxn modelId="{5B5FBD6C-AEE7-461D-A56F-C6356988180C}" type="presParOf" srcId="{390DF276-8592-4960-82BE-6C66D0B4E13D}" destId="{93870761-F290-41E2-ABDB-CD106FAB9A38}" srcOrd="0" destOrd="0" presId="urn:microsoft.com/office/officeart/2005/8/layout/hChevron3"/>
    <dgm:cxn modelId="{75717B05-37FF-42EB-BF30-564A0FD7263C}" type="presParOf" srcId="{390DF276-8592-4960-82BE-6C66D0B4E13D}" destId="{7F7B7B75-9280-4666-9B5D-993F09432E8D}" srcOrd="1" destOrd="0" presId="urn:microsoft.com/office/officeart/2005/8/layout/hChevron3"/>
    <dgm:cxn modelId="{6652B3F6-FDE3-440C-A2CF-035C3CCA405B}" type="presParOf" srcId="{390DF276-8592-4960-82BE-6C66D0B4E13D}" destId="{49F3ACB3-222C-4E90-8884-FD78112ADB72}" srcOrd="2" destOrd="0" presId="urn:microsoft.com/office/officeart/2005/8/layout/hChevron3"/>
    <dgm:cxn modelId="{D2C8EC7E-7468-490B-9B91-7415A16CBA76}" type="presParOf" srcId="{390DF276-8592-4960-82BE-6C66D0B4E13D}" destId="{EAFFFCE9-42E0-4A8B-8419-2A7F2E33B394}" srcOrd="3" destOrd="0" presId="urn:microsoft.com/office/officeart/2005/8/layout/hChevron3"/>
    <dgm:cxn modelId="{CAC5A69C-6616-4DD3-B3B8-46C14E00F791}" type="presParOf" srcId="{390DF276-8592-4960-82BE-6C66D0B4E13D}" destId="{D4C1D4B8-8E9F-4457-9BD1-4B862C3D7AC5}" srcOrd="4"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4620247-6CF0-4B21-B455-86BD3D015506}" type="doc">
      <dgm:prSet loTypeId="urn:microsoft.com/office/officeart/2005/8/layout/hChevron3" loCatId="process" qsTypeId="urn:microsoft.com/office/officeart/2005/8/quickstyle/simple1" qsCatId="simple" csTypeId="urn:microsoft.com/office/officeart/2005/8/colors/colorful4" csCatId="colorful" phldr="1"/>
      <dgm:spPr/>
    </dgm:pt>
    <dgm:pt modelId="{D4F6B29C-5167-46A2-BB20-009FCD5BC52B}">
      <dgm:prSet phldrT="[Text]"/>
      <dgm:spPr/>
      <dgm:t>
        <a:bodyPr/>
        <a:lstStyle/>
        <a:p>
          <a:r>
            <a:rPr lang="en-US" b="1" u="sng" dirty="0" err="1"/>
            <a:t>WebAPI</a:t>
          </a:r>
          <a:br>
            <a:rPr lang="en-US" dirty="0"/>
          </a:br>
          <a:r>
            <a:rPr lang="en-US" dirty="0"/>
            <a:t>External facade</a:t>
          </a:r>
        </a:p>
      </dgm:t>
    </dgm:pt>
    <dgm:pt modelId="{CC26F048-D32C-4040-AFE0-1CE7B58940D5}" type="parTrans" cxnId="{67BE63BC-C982-455D-99AE-8FA241C5EF9A}">
      <dgm:prSet/>
      <dgm:spPr/>
      <dgm:t>
        <a:bodyPr/>
        <a:lstStyle/>
        <a:p>
          <a:endParaRPr lang="en-US"/>
        </a:p>
      </dgm:t>
    </dgm:pt>
    <dgm:pt modelId="{29B6BA68-9C42-4128-988F-44699E3B9E19}" type="sibTrans" cxnId="{67BE63BC-C982-455D-99AE-8FA241C5EF9A}">
      <dgm:prSet/>
      <dgm:spPr/>
      <dgm:t>
        <a:bodyPr/>
        <a:lstStyle/>
        <a:p>
          <a:endParaRPr lang="en-US"/>
        </a:p>
      </dgm:t>
    </dgm:pt>
    <dgm:pt modelId="{2032D029-8ECE-440F-8332-102603802EC8}">
      <dgm:prSet phldrT="[Text]"/>
      <dgm:spPr/>
      <dgm:t>
        <a:bodyPr/>
        <a:lstStyle/>
        <a:p>
          <a:r>
            <a:rPr lang="en-US" b="1" u="sng" dirty="0"/>
            <a:t>Service</a:t>
          </a:r>
          <a:r>
            <a:rPr lang="en-US" dirty="0"/>
            <a:t> Business logic</a:t>
          </a:r>
        </a:p>
      </dgm:t>
    </dgm:pt>
    <dgm:pt modelId="{6DEDCBBC-8A79-446A-845C-9EC303188B55}" type="parTrans" cxnId="{0E8BCA40-AC14-4C63-870B-6CFF4925128E}">
      <dgm:prSet/>
      <dgm:spPr/>
      <dgm:t>
        <a:bodyPr/>
        <a:lstStyle/>
        <a:p>
          <a:endParaRPr lang="en-US"/>
        </a:p>
      </dgm:t>
    </dgm:pt>
    <dgm:pt modelId="{04B5E8B6-459F-4BF1-A2DA-8EFA351E07FB}" type="sibTrans" cxnId="{0E8BCA40-AC14-4C63-870B-6CFF4925128E}">
      <dgm:prSet/>
      <dgm:spPr/>
      <dgm:t>
        <a:bodyPr/>
        <a:lstStyle/>
        <a:p>
          <a:endParaRPr lang="en-US"/>
        </a:p>
      </dgm:t>
    </dgm:pt>
    <dgm:pt modelId="{BFA633B6-7BED-49EF-8863-6F667FAA0313}">
      <dgm:prSet phldrT="[Text]"/>
      <dgm:spPr/>
      <dgm:t>
        <a:bodyPr/>
        <a:lstStyle/>
        <a:p>
          <a:r>
            <a:rPr lang="en-US" b="1" u="sng" dirty="0"/>
            <a:t>Repository</a:t>
          </a:r>
          <a:r>
            <a:rPr lang="en-US" dirty="0"/>
            <a:t> Persistence</a:t>
          </a:r>
        </a:p>
      </dgm:t>
    </dgm:pt>
    <dgm:pt modelId="{924AB4C1-5DE6-4873-9DAB-E943C0836109}" type="parTrans" cxnId="{59B94E84-8A4C-4CEF-A789-DEB01532840D}">
      <dgm:prSet/>
      <dgm:spPr/>
      <dgm:t>
        <a:bodyPr/>
        <a:lstStyle/>
        <a:p>
          <a:endParaRPr lang="en-US"/>
        </a:p>
      </dgm:t>
    </dgm:pt>
    <dgm:pt modelId="{540D031A-9C13-4137-851D-B0C805582DB6}" type="sibTrans" cxnId="{59B94E84-8A4C-4CEF-A789-DEB01532840D}">
      <dgm:prSet/>
      <dgm:spPr/>
      <dgm:t>
        <a:bodyPr/>
        <a:lstStyle/>
        <a:p>
          <a:endParaRPr lang="en-US"/>
        </a:p>
      </dgm:t>
    </dgm:pt>
    <dgm:pt modelId="{390DF276-8592-4960-82BE-6C66D0B4E13D}" type="pres">
      <dgm:prSet presAssocID="{34620247-6CF0-4B21-B455-86BD3D015506}" presName="Name0" presStyleCnt="0">
        <dgm:presLayoutVars>
          <dgm:dir/>
          <dgm:resizeHandles val="exact"/>
        </dgm:presLayoutVars>
      </dgm:prSet>
      <dgm:spPr/>
    </dgm:pt>
    <dgm:pt modelId="{93870761-F290-41E2-ABDB-CD106FAB9A38}" type="pres">
      <dgm:prSet presAssocID="{D4F6B29C-5167-46A2-BB20-009FCD5BC52B}" presName="parTxOnly" presStyleLbl="node1" presStyleIdx="0" presStyleCnt="3">
        <dgm:presLayoutVars>
          <dgm:bulletEnabled val="1"/>
        </dgm:presLayoutVars>
      </dgm:prSet>
      <dgm:spPr/>
    </dgm:pt>
    <dgm:pt modelId="{7F7B7B75-9280-4666-9B5D-993F09432E8D}" type="pres">
      <dgm:prSet presAssocID="{29B6BA68-9C42-4128-988F-44699E3B9E19}" presName="parSpace" presStyleCnt="0"/>
      <dgm:spPr/>
    </dgm:pt>
    <dgm:pt modelId="{49F3ACB3-222C-4E90-8884-FD78112ADB72}" type="pres">
      <dgm:prSet presAssocID="{2032D029-8ECE-440F-8332-102603802EC8}" presName="parTxOnly" presStyleLbl="node1" presStyleIdx="1" presStyleCnt="3">
        <dgm:presLayoutVars>
          <dgm:bulletEnabled val="1"/>
        </dgm:presLayoutVars>
      </dgm:prSet>
      <dgm:spPr/>
    </dgm:pt>
    <dgm:pt modelId="{EAFFFCE9-42E0-4A8B-8419-2A7F2E33B394}" type="pres">
      <dgm:prSet presAssocID="{04B5E8B6-459F-4BF1-A2DA-8EFA351E07FB}" presName="parSpace" presStyleCnt="0"/>
      <dgm:spPr/>
    </dgm:pt>
    <dgm:pt modelId="{D4C1D4B8-8E9F-4457-9BD1-4B862C3D7AC5}" type="pres">
      <dgm:prSet presAssocID="{BFA633B6-7BED-49EF-8863-6F667FAA0313}" presName="parTxOnly" presStyleLbl="node1" presStyleIdx="2" presStyleCnt="3">
        <dgm:presLayoutVars>
          <dgm:bulletEnabled val="1"/>
        </dgm:presLayoutVars>
      </dgm:prSet>
      <dgm:spPr/>
    </dgm:pt>
  </dgm:ptLst>
  <dgm:cxnLst>
    <dgm:cxn modelId="{0E8BCA40-AC14-4C63-870B-6CFF4925128E}" srcId="{34620247-6CF0-4B21-B455-86BD3D015506}" destId="{2032D029-8ECE-440F-8332-102603802EC8}" srcOrd="1" destOrd="0" parTransId="{6DEDCBBC-8A79-446A-845C-9EC303188B55}" sibTransId="{04B5E8B6-459F-4BF1-A2DA-8EFA351E07FB}"/>
    <dgm:cxn modelId="{9278F841-F129-42B7-9643-FA6119DC5CE0}" type="presOf" srcId="{2032D029-8ECE-440F-8332-102603802EC8}" destId="{49F3ACB3-222C-4E90-8884-FD78112ADB72}" srcOrd="0" destOrd="0" presId="urn:microsoft.com/office/officeart/2005/8/layout/hChevron3"/>
    <dgm:cxn modelId="{59B94E84-8A4C-4CEF-A789-DEB01532840D}" srcId="{34620247-6CF0-4B21-B455-86BD3D015506}" destId="{BFA633B6-7BED-49EF-8863-6F667FAA0313}" srcOrd="2" destOrd="0" parTransId="{924AB4C1-5DE6-4873-9DAB-E943C0836109}" sibTransId="{540D031A-9C13-4137-851D-B0C805582DB6}"/>
    <dgm:cxn modelId="{67BE63BC-C982-455D-99AE-8FA241C5EF9A}" srcId="{34620247-6CF0-4B21-B455-86BD3D015506}" destId="{D4F6B29C-5167-46A2-BB20-009FCD5BC52B}" srcOrd="0" destOrd="0" parTransId="{CC26F048-D32C-4040-AFE0-1CE7B58940D5}" sibTransId="{29B6BA68-9C42-4128-988F-44699E3B9E19}"/>
    <dgm:cxn modelId="{BA9763CA-F96A-404D-B840-04DCF6FCA2DE}" type="presOf" srcId="{BFA633B6-7BED-49EF-8863-6F667FAA0313}" destId="{D4C1D4B8-8E9F-4457-9BD1-4B862C3D7AC5}" srcOrd="0" destOrd="0" presId="urn:microsoft.com/office/officeart/2005/8/layout/hChevron3"/>
    <dgm:cxn modelId="{2CEA86EE-2C2F-4E4A-9439-8EC872296CCB}" type="presOf" srcId="{D4F6B29C-5167-46A2-BB20-009FCD5BC52B}" destId="{93870761-F290-41E2-ABDB-CD106FAB9A38}" srcOrd="0" destOrd="0" presId="urn:microsoft.com/office/officeart/2005/8/layout/hChevron3"/>
    <dgm:cxn modelId="{F40DDCF0-AB2F-48FF-B39A-4D696A77F945}" type="presOf" srcId="{34620247-6CF0-4B21-B455-86BD3D015506}" destId="{390DF276-8592-4960-82BE-6C66D0B4E13D}" srcOrd="0" destOrd="0" presId="urn:microsoft.com/office/officeart/2005/8/layout/hChevron3"/>
    <dgm:cxn modelId="{5B5FBD6C-AEE7-461D-A56F-C6356988180C}" type="presParOf" srcId="{390DF276-8592-4960-82BE-6C66D0B4E13D}" destId="{93870761-F290-41E2-ABDB-CD106FAB9A38}" srcOrd="0" destOrd="0" presId="urn:microsoft.com/office/officeart/2005/8/layout/hChevron3"/>
    <dgm:cxn modelId="{75717B05-37FF-42EB-BF30-564A0FD7263C}" type="presParOf" srcId="{390DF276-8592-4960-82BE-6C66D0B4E13D}" destId="{7F7B7B75-9280-4666-9B5D-993F09432E8D}" srcOrd="1" destOrd="0" presId="urn:microsoft.com/office/officeart/2005/8/layout/hChevron3"/>
    <dgm:cxn modelId="{6652B3F6-FDE3-440C-A2CF-035C3CCA405B}" type="presParOf" srcId="{390DF276-8592-4960-82BE-6C66D0B4E13D}" destId="{49F3ACB3-222C-4E90-8884-FD78112ADB72}" srcOrd="2" destOrd="0" presId="urn:microsoft.com/office/officeart/2005/8/layout/hChevron3"/>
    <dgm:cxn modelId="{D2C8EC7E-7468-490B-9B91-7415A16CBA76}" type="presParOf" srcId="{390DF276-8592-4960-82BE-6C66D0B4E13D}" destId="{EAFFFCE9-42E0-4A8B-8419-2A7F2E33B394}" srcOrd="3" destOrd="0" presId="urn:microsoft.com/office/officeart/2005/8/layout/hChevron3"/>
    <dgm:cxn modelId="{CAC5A69C-6616-4DD3-B3B8-46C14E00F791}" type="presParOf" srcId="{390DF276-8592-4960-82BE-6C66D0B4E13D}" destId="{D4C1D4B8-8E9F-4457-9BD1-4B862C3D7AC5}" srcOrd="4"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FBD2C0-4CFF-4CA8-B1E6-575B3D588B3A}">
      <dsp:nvSpPr>
        <dsp:cNvPr id="0" name=""/>
        <dsp:cNvSpPr/>
      </dsp:nvSpPr>
      <dsp:spPr>
        <a:xfrm>
          <a:off x="8489" y="1059032"/>
          <a:ext cx="2537325" cy="1522395"/>
        </a:xfrm>
        <a:prstGeom prst="roundRect">
          <a:avLst>
            <a:gd name="adj" fmla="val 1000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kern="1200" dirty="0">
              <a:latin typeface="+mj-lt"/>
            </a:rPr>
            <a:t>Grab some code</a:t>
          </a:r>
        </a:p>
      </dsp:txBody>
      <dsp:txXfrm>
        <a:off x="53078" y="1103621"/>
        <a:ext cx="2448147" cy="1433217"/>
      </dsp:txXfrm>
    </dsp:sp>
    <dsp:sp modelId="{C3649EFD-49C0-48C6-970C-8D32F6A1A274}">
      <dsp:nvSpPr>
        <dsp:cNvPr id="0" name=""/>
        <dsp:cNvSpPr/>
      </dsp:nvSpPr>
      <dsp:spPr>
        <a:xfrm>
          <a:off x="2799547" y="1505601"/>
          <a:ext cx="537912" cy="629256"/>
        </a:xfrm>
        <a:prstGeom prst="rightArrow">
          <a:avLst>
            <a:gd name="adj1" fmla="val 60000"/>
            <a:gd name="adj2" fmla="val 5000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en-US" sz="2400" kern="1200">
            <a:latin typeface="+mj-lt"/>
          </a:endParaRPr>
        </a:p>
      </dsp:txBody>
      <dsp:txXfrm>
        <a:off x="2799547" y="1631452"/>
        <a:ext cx="376538" cy="377554"/>
      </dsp:txXfrm>
    </dsp:sp>
    <dsp:sp modelId="{E7CBBCC7-4FBF-42FD-93A1-72C5A6AD540A}">
      <dsp:nvSpPr>
        <dsp:cNvPr id="0" name=""/>
        <dsp:cNvSpPr/>
      </dsp:nvSpPr>
      <dsp:spPr>
        <a:xfrm>
          <a:off x="3560744" y="1059032"/>
          <a:ext cx="2537325" cy="1522395"/>
        </a:xfrm>
        <a:prstGeom prst="roundRect">
          <a:avLst>
            <a:gd name="adj" fmla="val 10000"/>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kern="1200" dirty="0">
              <a:latin typeface="+mj-lt"/>
            </a:rPr>
            <a:t>Make a new method</a:t>
          </a:r>
        </a:p>
      </dsp:txBody>
      <dsp:txXfrm>
        <a:off x="3605333" y="1103621"/>
        <a:ext cx="2448147" cy="1433217"/>
      </dsp:txXfrm>
    </dsp:sp>
    <dsp:sp modelId="{EF962254-878B-4F64-A987-A1613EA34777}">
      <dsp:nvSpPr>
        <dsp:cNvPr id="0" name=""/>
        <dsp:cNvSpPr/>
      </dsp:nvSpPr>
      <dsp:spPr>
        <a:xfrm>
          <a:off x="6351802" y="1505601"/>
          <a:ext cx="537912" cy="629256"/>
        </a:xfrm>
        <a:prstGeom prst="rightArrow">
          <a:avLst>
            <a:gd name="adj1" fmla="val 60000"/>
            <a:gd name="adj2" fmla="val 50000"/>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en-US" sz="2400" kern="1200">
            <a:latin typeface="+mj-lt"/>
          </a:endParaRPr>
        </a:p>
      </dsp:txBody>
      <dsp:txXfrm>
        <a:off x="6351802" y="1631452"/>
        <a:ext cx="376538" cy="377554"/>
      </dsp:txXfrm>
    </dsp:sp>
    <dsp:sp modelId="{F8441A8A-568D-4D9D-AD8C-99456678461C}">
      <dsp:nvSpPr>
        <dsp:cNvPr id="0" name=""/>
        <dsp:cNvSpPr/>
      </dsp:nvSpPr>
      <dsp:spPr>
        <a:xfrm>
          <a:off x="7113000" y="1059032"/>
          <a:ext cx="2537325" cy="1522395"/>
        </a:xfrm>
        <a:prstGeom prst="roundRect">
          <a:avLst>
            <a:gd name="adj" fmla="val 10000"/>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kern="1200" dirty="0">
              <a:solidFill>
                <a:schemeClr val="tx1"/>
              </a:solidFill>
              <a:latin typeface="+mj-lt"/>
            </a:rPr>
            <a:t>Use it multiple places</a:t>
          </a:r>
        </a:p>
      </dsp:txBody>
      <dsp:txXfrm>
        <a:off x="7157589" y="1103621"/>
        <a:ext cx="2448147" cy="143321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FBD2C0-4CFF-4CA8-B1E6-575B3D588B3A}">
      <dsp:nvSpPr>
        <dsp:cNvPr id="0" name=""/>
        <dsp:cNvSpPr/>
      </dsp:nvSpPr>
      <dsp:spPr>
        <a:xfrm>
          <a:off x="0" y="456527"/>
          <a:ext cx="1855831" cy="1113499"/>
        </a:xfrm>
        <a:prstGeom prst="roundRect">
          <a:avLst>
            <a:gd name="adj" fmla="val 1000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latin typeface="+mj-lt"/>
            </a:rPr>
            <a:t>Grab the outside code</a:t>
          </a:r>
        </a:p>
      </dsp:txBody>
      <dsp:txXfrm>
        <a:off x="32613" y="489140"/>
        <a:ext cx="1790605" cy="1048273"/>
      </dsp:txXfrm>
    </dsp:sp>
    <dsp:sp modelId="{C3649EFD-49C0-48C6-970C-8D32F6A1A274}">
      <dsp:nvSpPr>
        <dsp:cNvPr id="0" name=""/>
        <dsp:cNvSpPr/>
      </dsp:nvSpPr>
      <dsp:spPr>
        <a:xfrm rot="2042850">
          <a:off x="1901453" y="1606633"/>
          <a:ext cx="490281" cy="460246"/>
        </a:xfrm>
        <a:prstGeom prst="rightArrow">
          <a:avLst>
            <a:gd name="adj1" fmla="val 60000"/>
            <a:gd name="adj2" fmla="val 5000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mj-lt"/>
          </a:endParaRPr>
        </a:p>
      </dsp:txBody>
      <dsp:txXfrm>
        <a:off x="1913288" y="1660030"/>
        <a:ext cx="352207" cy="276148"/>
      </dsp:txXfrm>
    </dsp:sp>
    <dsp:sp modelId="{E7CBBCC7-4FBF-42FD-93A1-72C5A6AD540A}">
      <dsp:nvSpPr>
        <dsp:cNvPr id="0" name=""/>
        <dsp:cNvSpPr/>
      </dsp:nvSpPr>
      <dsp:spPr>
        <a:xfrm>
          <a:off x="2414361" y="2087948"/>
          <a:ext cx="1855831" cy="1113499"/>
        </a:xfrm>
        <a:prstGeom prst="roundRect">
          <a:avLst>
            <a:gd name="adj" fmla="val 10000"/>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latin typeface="+mj-lt"/>
            </a:rPr>
            <a:t>Make a new method</a:t>
          </a:r>
        </a:p>
      </dsp:txBody>
      <dsp:txXfrm>
        <a:off x="2446974" y="2120561"/>
        <a:ext cx="1790605" cy="1048273"/>
      </dsp:txXfrm>
    </dsp:sp>
    <dsp:sp modelId="{EF962254-878B-4F64-A987-A1613EA34777}">
      <dsp:nvSpPr>
        <dsp:cNvPr id="0" name=""/>
        <dsp:cNvSpPr/>
      </dsp:nvSpPr>
      <dsp:spPr>
        <a:xfrm>
          <a:off x="4455776" y="2414575"/>
          <a:ext cx="393436" cy="460246"/>
        </a:xfrm>
        <a:prstGeom prst="rightArrow">
          <a:avLst>
            <a:gd name="adj1" fmla="val 60000"/>
            <a:gd name="adj2" fmla="val 50000"/>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mj-lt"/>
          </a:endParaRPr>
        </a:p>
      </dsp:txBody>
      <dsp:txXfrm>
        <a:off x="4455776" y="2506624"/>
        <a:ext cx="275405" cy="276148"/>
      </dsp:txXfrm>
    </dsp:sp>
    <dsp:sp modelId="{127A32F3-9A6D-436C-8375-951C77619BB6}">
      <dsp:nvSpPr>
        <dsp:cNvPr id="0" name=""/>
        <dsp:cNvSpPr/>
      </dsp:nvSpPr>
      <dsp:spPr>
        <a:xfrm>
          <a:off x="5012526" y="2087948"/>
          <a:ext cx="1855831" cy="1113499"/>
        </a:xfrm>
        <a:prstGeom prst="roundRect">
          <a:avLst>
            <a:gd name="adj" fmla="val 10000"/>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solidFill>
                <a:schemeClr val="tx1"/>
              </a:solidFill>
              <a:latin typeface="+mj-lt"/>
            </a:rPr>
            <a:t>Pass the </a:t>
          </a:r>
          <a:br>
            <a:rPr lang="en-US" sz="2100" kern="1200" dirty="0">
              <a:solidFill>
                <a:schemeClr val="tx1"/>
              </a:solidFill>
              <a:latin typeface="+mj-lt"/>
            </a:rPr>
          </a:br>
          <a:r>
            <a:rPr lang="en-US" sz="2100" b="1" i="1" kern="1200" dirty="0">
              <a:solidFill>
                <a:schemeClr val="tx1"/>
              </a:solidFill>
              <a:latin typeface="+mj-lt"/>
            </a:rPr>
            <a:t>inside</a:t>
          </a:r>
          <a:r>
            <a:rPr lang="en-US" sz="2100" kern="1200" dirty="0">
              <a:solidFill>
                <a:schemeClr val="tx1"/>
              </a:solidFill>
              <a:latin typeface="+mj-lt"/>
            </a:rPr>
            <a:t> code</a:t>
          </a:r>
        </a:p>
      </dsp:txBody>
      <dsp:txXfrm>
        <a:off x="5045139" y="2120561"/>
        <a:ext cx="1790605" cy="1048273"/>
      </dsp:txXfrm>
    </dsp:sp>
    <dsp:sp modelId="{D7648D15-83D5-4F86-95DC-A0F061920ACC}">
      <dsp:nvSpPr>
        <dsp:cNvPr id="0" name=""/>
        <dsp:cNvSpPr/>
      </dsp:nvSpPr>
      <dsp:spPr>
        <a:xfrm rot="19458376">
          <a:off x="6860299" y="1573771"/>
          <a:ext cx="501030" cy="460246"/>
        </a:xfrm>
        <a:prstGeom prst="rightArrow">
          <a:avLst>
            <a:gd name="adj1" fmla="val 60000"/>
            <a:gd name="adj2" fmla="val 50000"/>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mj-lt"/>
          </a:endParaRPr>
        </a:p>
      </dsp:txBody>
      <dsp:txXfrm>
        <a:off x="6873268" y="1706100"/>
        <a:ext cx="362956" cy="276148"/>
      </dsp:txXfrm>
    </dsp:sp>
    <dsp:sp modelId="{6F9A82EF-E122-4620-9FE9-F61031F1DDA9}">
      <dsp:nvSpPr>
        <dsp:cNvPr id="0" name=""/>
        <dsp:cNvSpPr/>
      </dsp:nvSpPr>
      <dsp:spPr>
        <a:xfrm>
          <a:off x="7330237" y="422888"/>
          <a:ext cx="1855831" cy="1113499"/>
        </a:xfrm>
        <a:prstGeom prst="roundRect">
          <a:avLst>
            <a:gd name="adj" fmla="val 10000"/>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latin typeface="+mj-lt"/>
            </a:rPr>
            <a:t>Use it multiple places</a:t>
          </a:r>
        </a:p>
      </dsp:txBody>
      <dsp:txXfrm>
        <a:off x="7362850" y="455501"/>
        <a:ext cx="1790605" cy="104827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870761-F290-41E2-ABDB-CD106FAB9A38}">
      <dsp:nvSpPr>
        <dsp:cNvPr id="0" name=""/>
        <dsp:cNvSpPr/>
      </dsp:nvSpPr>
      <dsp:spPr>
        <a:xfrm>
          <a:off x="4399" y="1130173"/>
          <a:ext cx="3847055" cy="1538822"/>
        </a:xfrm>
        <a:prstGeom prst="homePlate">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85344" rIns="42672" bIns="85344" numCol="1" spcCol="1270" anchor="ctr" anchorCtr="0">
          <a:noAutofit/>
        </a:bodyPr>
        <a:lstStyle/>
        <a:p>
          <a:pPr marL="0" lvl="0" indent="0" algn="ctr" defTabSz="1422400">
            <a:lnSpc>
              <a:spcPct val="90000"/>
            </a:lnSpc>
            <a:spcBef>
              <a:spcPct val="0"/>
            </a:spcBef>
            <a:spcAft>
              <a:spcPct val="35000"/>
            </a:spcAft>
            <a:buNone/>
          </a:pPr>
          <a:r>
            <a:rPr lang="en-US" sz="3200" b="1" u="sng" kern="1200" dirty="0" err="1"/>
            <a:t>WebAPI</a:t>
          </a:r>
          <a:br>
            <a:rPr lang="en-US" sz="3200" kern="1200" dirty="0"/>
          </a:br>
          <a:r>
            <a:rPr lang="en-US" sz="3200" kern="1200" dirty="0"/>
            <a:t>External facade</a:t>
          </a:r>
        </a:p>
      </dsp:txBody>
      <dsp:txXfrm>
        <a:off x="4399" y="1130173"/>
        <a:ext cx="3462350" cy="1538822"/>
      </dsp:txXfrm>
    </dsp:sp>
    <dsp:sp modelId="{49F3ACB3-222C-4E90-8884-FD78112ADB72}">
      <dsp:nvSpPr>
        <dsp:cNvPr id="0" name=""/>
        <dsp:cNvSpPr/>
      </dsp:nvSpPr>
      <dsp:spPr>
        <a:xfrm>
          <a:off x="3082044" y="1130173"/>
          <a:ext cx="3847055" cy="1538822"/>
        </a:xfrm>
        <a:prstGeom prst="chevron">
          <a:avLst/>
        </a:prstGeom>
        <a:solidFill>
          <a:schemeClr val="accent4">
            <a:hueOff val="5197846"/>
            <a:satOff val="-23984"/>
            <a:lumOff val="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85344" rIns="42672" bIns="85344" numCol="1" spcCol="1270" anchor="ctr" anchorCtr="0">
          <a:noAutofit/>
        </a:bodyPr>
        <a:lstStyle/>
        <a:p>
          <a:pPr marL="0" lvl="0" indent="0" algn="ctr" defTabSz="1422400">
            <a:lnSpc>
              <a:spcPct val="90000"/>
            </a:lnSpc>
            <a:spcBef>
              <a:spcPct val="0"/>
            </a:spcBef>
            <a:spcAft>
              <a:spcPct val="35000"/>
            </a:spcAft>
            <a:buNone/>
          </a:pPr>
          <a:r>
            <a:rPr lang="en-US" sz="3200" b="1" u="sng" kern="1200" dirty="0"/>
            <a:t>Service</a:t>
          </a:r>
          <a:r>
            <a:rPr lang="en-US" sz="3200" kern="1200" dirty="0"/>
            <a:t> Business logic</a:t>
          </a:r>
        </a:p>
      </dsp:txBody>
      <dsp:txXfrm>
        <a:off x="3851455" y="1130173"/>
        <a:ext cx="2308233" cy="1538822"/>
      </dsp:txXfrm>
    </dsp:sp>
    <dsp:sp modelId="{D4C1D4B8-8E9F-4457-9BD1-4B862C3D7AC5}">
      <dsp:nvSpPr>
        <dsp:cNvPr id="0" name=""/>
        <dsp:cNvSpPr/>
      </dsp:nvSpPr>
      <dsp:spPr>
        <a:xfrm>
          <a:off x="6159688" y="1130173"/>
          <a:ext cx="3847055" cy="1538822"/>
        </a:xfrm>
        <a:prstGeom prst="chevron">
          <a:avLst/>
        </a:prstGeom>
        <a:solidFill>
          <a:schemeClr val="accent4">
            <a:hueOff val="10395692"/>
            <a:satOff val="-47968"/>
            <a:lumOff val="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85344" rIns="42672" bIns="85344" numCol="1" spcCol="1270" anchor="ctr" anchorCtr="0">
          <a:noAutofit/>
        </a:bodyPr>
        <a:lstStyle/>
        <a:p>
          <a:pPr marL="0" lvl="0" indent="0" algn="ctr" defTabSz="1422400">
            <a:lnSpc>
              <a:spcPct val="90000"/>
            </a:lnSpc>
            <a:spcBef>
              <a:spcPct val="0"/>
            </a:spcBef>
            <a:spcAft>
              <a:spcPct val="35000"/>
            </a:spcAft>
            <a:buNone/>
          </a:pPr>
          <a:r>
            <a:rPr lang="en-US" sz="3200" b="1" u="sng" kern="1200" dirty="0"/>
            <a:t>Repository</a:t>
          </a:r>
          <a:r>
            <a:rPr lang="en-US" sz="3200" kern="1200" dirty="0"/>
            <a:t> Persistence</a:t>
          </a:r>
        </a:p>
      </dsp:txBody>
      <dsp:txXfrm>
        <a:off x="6929099" y="1130173"/>
        <a:ext cx="2308233" cy="153882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870761-F290-41E2-ABDB-CD106FAB9A38}">
      <dsp:nvSpPr>
        <dsp:cNvPr id="0" name=""/>
        <dsp:cNvSpPr/>
      </dsp:nvSpPr>
      <dsp:spPr>
        <a:xfrm>
          <a:off x="4399" y="1130173"/>
          <a:ext cx="3847055" cy="1538822"/>
        </a:xfrm>
        <a:prstGeom prst="homePlate">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85344" rIns="42672" bIns="85344" numCol="1" spcCol="1270" anchor="ctr" anchorCtr="0">
          <a:noAutofit/>
        </a:bodyPr>
        <a:lstStyle/>
        <a:p>
          <a:pPr marL="0" lvl="0" indent="0" algn="ctr" defTabSz="1422400">
            <a:lnSpc>
              <a:spcPct val="90000"/>
            </a:lnSpc>
            <a:spcBef>
              <a:spcPct val="0"/>
            </a:spcBef>
            <a:spcAft>
              <a:spcPct val="35000"/>
            </a:spcAft>
            <a:buNone/>
          </a:pPr>
          <a:r>
            <a:rPr lang="en-US" sz="3200" b="1" u="sng" kern="1200" dirty="0" err="1"/>
            <a:t>WebAPI</a:t>
          </a:r>
          <a:br>
            <a:rPr lang="en-US" sz="3200" kern="1200" dirty="0"/>
          </a:br>
          <a:r>
            <a:rPr lang="en-US" sz="3200" kern="1200" dirty="0"/>
            <a:t>External facade</a:t>
          </a:r>
        </a:p>
      </dsp:txBody>
      <dsp:txXfrm>
        <a:off x="4399" y="1130173"/>
        <a:ext cx="3462350" cy="1538822"/>
      </dsp:txXfrm>
    </dsp:sp>
    <dsp:sp modelId="{49F3ACB3-222C-4E90-8884-FD78112ADB72}">
      <dsp:nvSpPr>
        <dsp:cNvPr id="0" name=""/>
        <dsp:cNvSpPr/>
      </dsp:nvSpPr>
      <dsp:spPr>
        <a:xfrm>
          <a:off x="3082044" y="1130173"/>
          <a:ext cx="3847055" cy="1538822"/>
        </a:xfrm>
        <a:prstGeom prst="chevron">
          <a:avLst/>
        </a:prstGeom>
        <a:solidFill>
          <a:schemeClr val="accent4">
            <a:hueOff val="5197846"/>
            <a:satOff val="-23984"/>
            <a:lumOff val="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85344" rIns="42672" bIns="85344" numCol="1" spcCol="1270" anchor="ctr" anchorCtr="0">
          <a:noAutofit/>
        </a:bodyPr>
        <a:lstStyle/>
        <a:p>
          <a:pPr marL="0" lvl="0" indent="0" algn="ctr" defTabSz="1422400">
            <a:lnSpc>
              <a:spcPct val="90000"/>
            </a:lnSpc>
            <a:spcBef>
              <a:spcPct val="0"/>
            </a:spcBef>
            <a:spcAft>
              <a:spcPct val="35000"/>
            </a:spcAft>
            <a:buNone/>
          </a:pPr>
          <a:r>
            <a:rPr lang="en-US" sz="3200" b="1" u="sng" kern="1200" dirty="0"/>
            <a:t>Service</a:t>
          </a:r>
          <a:r>
            <a:rPr lang="en-US" sz="3200" kern="1200" dirty="0"/>
            <a:t> Business logic</a:t>
          </a:r>
        </a:p>
      </dsp:txBody>
      <dsp:txXfrm>
        <a:off x="3851455" y="1130173"/>
        <a:ext cx="2308233" cy="1538822"/>
      </dsp:txXfrm>
    </dsp:sp>
    <dsp:sp modelId="{D4C1D4B8-8E9F-4457-9BD1-4B862C3D7AC5}">
      <dsp:nvSpPr>
        <dsp:cNvPr id="0" name=""/>
        <dsp:cNvSpPr/>
      </dsp:nvSpPr>
      <dsp:spPr>
        <a:xfrm>
          <a:off x="6159688" y="1130173"/>
          <a:ext cx="3847055" cy="1538822"/>
        </a:xfrm>
        <a:prstGeom prst="chevron">
          <a:avLst/>
        </a:prstGeom>
        <a:solidFill>
          <a:schemeClr val="accent4">
            <a:hueOff val="10395692"/>
            <a:satOff val="-47968"/>
            <a:lumOff val="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85344" rIns="42672" bIns="85344" numCol="1" spcCol="1270" anchor="ctr" anchorCtr="0">
          <a:noAutofit/>
        </a:bodyPr>
        <a:lstStyle/>
        <a:p>
          <a:pPr marL="0" lvl="0" indent="0" algn="ctr" defTabSz="1422400">
            <a:lnSpc>
              <a:spcPct val="90000"/>
            </a:lnSpc>
            <a:spcBef>
              <a:spcPct val="0"/>
            </a:spcBef>
            <a:spcAft>
              <a:spcPct val="35000"/>
            </a:spcAft>
            <a:buNone/>
          </a:pPr>
          <a:r>
            <a:rPr lang="en-US" sz="3200" b="1" u="sng" kern="1200" dirty="0"/>
            <a:t>Repository</a:t>
          </a:r>
          <a:r>
            <a:rPr lang="en-US" sz="3200" kern="1200" dirty="0"/>
            <a:t> Persistence</a:t>
          </a:r>
        </a:p>
      </dsp:txBody>
      <dsp:txXfrm>
        <a:off x="6929099" y="1130173"/>
        <a:ext cx="2308233" cy="153882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870761-F290-41E2-ABDB-CD106FAB9A38}">
      <dsp:nvSpPr>
        <dsp:cNvPr id="0" name=""/>
        <dsp:cNvSpPr/>
      </dsp:nvSpPr>
      <dsp:spPr>
        <a:xfrm>
          <a:off x="4399" y="1130173"/>
          <a:ext cx="3847055" cy="1538822"/>
        </a:xfrm>
        <a:prstGeom prst="homePlate">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85344" rIns="42672" bIns="85344" numCol="1" spcCol="1270" anchor="ctr" anchorCtr="0">
          <a:noAutofit/>
        </a:bodyPr>
        <a:lstStyle/>
        <a:p>
          <a:pPr marL="0" lvl="0" indent="0" algn="ctr" defTabSz="1422400">
            <a:lnSpc>
              <a:spcPct val="90000"/>
            </a:lnSpc>
            <a:spcBef>
              <a:spcPct val="0"/>
            </a:spcBef>
            <a:spcAft>
              <a:spcPct val="35000"/>
            </a:spcAft>
            <a:buNone/>
          </a:pPr>
          <a:r>
            <a:rPr lang="en-US" sz="3200" b="1" u="sng" kern="1200" dirty="0" err="1"/>
            <a:t>WebAPI</a:t>
          </a:r>
          <a:br>
            <a:rPr lang="en-US" sz="3200" kern="1200" dirty="0"/>
          </a:br>
          <a:r>
            <a:rPr lang="en-US" sz="3200" kern="1200" dirty="0"/>
            <a:t>External facade</a:t>
          </a:r>
        </a:p>
      </dsp:txBody>
      <dsp:txXfrm>
        <a:off x="4399" y="1130173"/>
        <a:ext cx="3462350" cy="1538822"/>
      </dsp:txXfrm>
    </dsp:sp>
    <dsp:sp modelId="{49F3ACB3-222C-4E90-8884-FD78112ADB72}">
      <dsp:nvSpPr>
        <dsp:cNvPr id="0" name=""/>
        <dsp:cNvSpPr/>
      </dsp:nvSpPr>
      <dsp:spPr>
        <a:xfrm>
          <a:off x="3082044" y="1130173"/>
          <a:ext cx="3847055" cy="1538822"/>
        </a:xfrm>
        <a:prstGeom prst="chevron">
          <a:avLst/>
        </a:prstGeom>
        <a:solidFill>
          <a:schemeClr val="accent4">
            <a:hueOff val="5197846"/>
            <a:satOff val="-23984"/>
            <a:lumOff val="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85344" rIns="42672" bIns="85344" numCol="1" spcCol="1270" anchor="ctr" anchorCtr="0">
          <a:noAutofit/>
        </a:bodyPr>
        <a:lstStyle/>
        <a:p>
          <a:pPr marL="0" lvl="0" indent="0" algn="ctr" defTabSz="1422400">
            <a:lnSpc>
              <a:spcPct val="90000"/>
            </a:lnSpc>
            <a:spcBef>
              <a:spcPct val="0"/>
            </a:spcBef>
            <a:spcAft>
              <a:spcPct val="35000"/>
            </a:spcAft>
            <a:buNone/>
          </a:pPr>
          <a:r>
            <a:rPr lang="en-US" sz="3200" b="1" u="sng" kern="1200" dirty="0"/>
            <a:t>Service</a:t>
          </a:r>
          <a:r>
            <a:rPr lang="en-US" sz="3200" kern="1200" dirty="0"/>
            <a:t> Business logic</a:t>
          </a:r>
        </a:p>
      </dsp:txBody>
      <dsp:txXfrm>
        <a:off x="3851455" y="1130173"/>
        <a:ext cx="2308233" cy="1538822"/>
      </dsp:txXfrm>
    </dsp:sp>
    <dsp:sp modelId="{D4C1D4B8-8E9F-4457-9BD1-4B862C3D7AC5}">
      <dsp:nvSpPr>
        <dsp:cNvPr id="0" name=""/>
        <dsp:cNvSpPr/>
      </dsp:nvSpPr>
      <dsp:spPr>
        <a:xfrm>
          <a:off x="6159688" y="1130173"/>
          <a:ext cx="3847055" cy="1538822"/>
        </a:xfrm>
        <a:prstGeom prst="chevron">
          <a:avLst/>
        </a:prstGeom>
        <a:solidFill>
          <a:schemeClr val="accent4">
            <a:hueOff val="10395692"/>
            <a:satOff val="-47968"/>
            <a:lumOff val="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85344" rIns="42672" bIns="85344" numCol="1" spcCol="1270" anchor="ctr" anchorCtr="0">
          <a:noAutofit/>
        </a:bodyPr>
        <a:lstStyle/>
        <a:p>
          <a:pPr marL="0" lvl="0" indent="0" algn="ctr" defTabSz="1422400">
            <a:lnSpc>
              <a:spcPct val="90000"/>
            </a:lnSpc>
            <a:spcBef>
              <a:spcPct val="0"/>
            </a:spcBef>
            <a:spcAft>
              <a:spcPct val="35000"/>
            </a:spcAft>
            <a:buNone/>
          </a:pPr>
          <a:r>
            <a:rPr lang="en-US" sz="3200" b="1" u="sng" kern="1200" dirty="0"/>
            <a:t>Repository</a:t>
          </a:r>
          <a:r>
            <a:rPr lang="en-US" sz="3200" kern="1200" dirty="0"/>
            <a:t> Persistence</a:t>
          </a:r>
        </a:p>
      </dsp:txBody>
      <dsp:txXfrm>
        <a:off x="6929099" y="1130173"/>
        <a:ext cx="2308233" cy="1538822"/>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5.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7114CEC-3B8A-4C78-BA8D-AF634FE30369}" type="datetimeFigureOut">
              <a:rPr lang="en-US" smtClean="0"/>
              <a:t>5/15/2018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3810E2C-E6FA-4BCE-B96A-81824A178737}" type="slidenum">
              <a:rPr lang="en-US" smtClean="0"/>
              <a:t>‹#›</a:t>
            </a:fld>
            <a:endParaRPr lang="en-US"/>
          </a:p>
        </p:txBody>
      </p:sp>
    </p:spTree>
    <p:extLst>
      <p:ext uri="{BB962C8B-B14F-4D97-AF65-F5344CB8AC3E}">
        <p14:creationId xmlns:p14="http://schemas.microsoft.com/office/powerpoint/2010/main" val="29712714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810E2C-E6FA-4BCE-B96A-81824A178737}" type="slidenum">
              <a:rPr lang="en-US" smtClean="0"/>
              <a:t>1</a:t>
            </a:fld>
            <a:endParaRPr lang="en-US"/>
          </a:p>
        </p:txBody>
      </p:sp>
    </p:spTree>
    <p:extLst>
      <p:ext uri="{BB962C8B-B14F-4D97-AF65-F5344CB8AC3E}">
        <p14:creationId xmlns:p14="http://schemas.microsoft.com/office/powerpoint/2010/main" val="5686559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810E2C-E6FA-4BCE-B96A-81824A178737}" type="slidenum">
              <a:rPr lang="en-US" smtClean="0"/>
              <a:t>43</a:t>
            </a:fld>
            <a:endParaRPr lang="en-US"/>
          </a:p>
        </p:txBody>
      </p:sp>
    </p:spTree>
    <p:extLst>
      <p:ext uri="{BB962C8B-B14F-4D97-AF65-F5344CB8AC3E}">
        <p14:creationId xmlns:p14="http://schemas.microsoft.com/office/powerpoint/2010/main" val="20407126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810E2C-E6FA-4BCE-B96A-81824A178737}" type="slidenum">
              <a:rPr lang="en-US" smtClean="0"/>
              <a:t>44</a:t>
            </a:fld>
            <a:endParaRPr lang="en-US"/>
          </a:p>
        </p:txBody>
      </p:sp>
    </p:spTree>
    <p:extLst>
      <p:ext uri="{BB962C8B-B14F-4D97-AF65-F5344CB8AC3E}">
        <p14:creationId xmlns:p14="http://schemas.microsoft.com/office/powerpoint/2010/main" val="25940168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810E2C-E6FA-4BCE-B96A-81824A178737}" type="slidenum">
              <a:rPr lang="en-US" smtClean="0"/>
              <a:t>45</a:t>
            </a:fld>
            <a:endParaRPr lang="en-US"/>
          </a:p>
        </p:txBody>
      </p:sp>
    </p:spTree>
    <p:extLst>
      <p:ext uri="{BB962C8B-B14F-4D97-AF65-F5344CB8AC3E}">
        <p14:creationId xmlns:p14="http://schemas.microsoft.com/office/powerpoint/2010/main" val="21127433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810E2C-E6FA-4BCE-B96A-81824A178737}" type="slidenum">
              <a:rPr lang="en-US" smtClean="0"/>
              <a:t>46</a:t>
            </a:fld>
            <a:endParaRPr lang="en-US"/>
          </a:p>
        </p:txBody>
      </p:sp>
    </p:spTree>
    <p:extLst>
      <p:ext uri="{BB962C8B-B14F-4D97-AF65-F5344CB8AC3E}">
        <p14:creationId xmlns:p14="http://schemas.microsoft.com/office/powerpoint/2010/main" val="3320178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810E2C-E6FA-4BCE-B96A-81824A178737}" type="slidenum">
              <a:rPr lang="en-US" smtClean="0"/>
              <a:t>47</a:t>
            </a:fld>
            <a:endParaRPr lang="en-US"/>
          </a:p>
        </p:txBody>
      </p:sp>
    </p:spTree>
    <p:extLst>
      <p:ext uri="{BB962C8B-B14F-4D97-AF65-F5344CB8AC3E}">
        <p14:creationId xmlns:p14="http://schemas.microsoft.com/office/powerpoint/2010/main" val="19794242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810E2C-E6FA-4BCE-B96A-81824A178737}" type="slidenum">
              <a:rPr lang="en-US" smtClean="0"/>
              <a:t>48</a:t>
            </a:fld>
            <a:endParaRPr lang="en-US"/>
          </a:p>
        </p:txBody>
      </p:sp>
    </p:spTree>
    <p:extLst>
      <p:ext uri="{BB962C8B-B14F-4D97-AF65-F5344CB8AC3E}">
        <p14:creationId xmlns:p14="http://schemas.microsoft.com/office/powerpoint/2010/main" val="22030484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810E2C-E6FA-4BCE-B96A-81824A178737}" type="slidenum">
              <a:rPr lang="en-US" smtClean="0"/>
              <a:t>50</a:t>
            </a:fld>
            <a:endParaRPr lang="en-US"/>
          </a:p>
        </p:txBody>
      </p:sp>
    </p:spTree>
    <p:extLst>
      <p:ext uri="{BB962C8B-B14F-4D97-AF65-F5344CB8AC3E}">
        <p14:creationId xmlns:p14="http://schemas.microsoft.com/office/powerpoint/2010/main" val="11456597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810E2C-E6FA-4BCE-B96A-81824A178737}" type="slidenum">
              <a:rPr lang="en-US" smtClean="0"/>
              <a:t>52</a:t>
            </a:fld>
            <a:endParaRPr lang="en-US"/>
          </a:p>
        </p:txBody>
      </p:sp>
    </p:spTree>
    <p:extLst>
      <p:ext uri="{BB962C8B-B14F-4D97-AF65-F5344CB8AC3E}">
        <p14:creationId xmlns:p14="http://schemas.microsoft.com/office/powerpoint/2010/main" val="28107850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810E2C-E6FA-4BCE-B96A-81824A178737}" type="slidenum">
              <a:rPr lang="en-US" smtClean="0"/>
              <a:t>53</a:t>
            </a:fld>
            <a:endParaRPr lang="en-US"/>
          </a:p>
        </p:txBody>
      </p:sp>
    </p:spTree>
    <p:extLst>
      <p:ext uri="{BB962C8B-B14F-4D97-AF65-F5344CB8AC3E}">
        <p14:creationId xmlns:p14="http://schemas.microsoft.com/office/powerpoint/2010/main" val="8317478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810E2C-E6FA-4BCE-B96A-81824A178737}" type="slidenum">
              <a:rPr lang="en-US" smtClean="0"/>
              <a:t>54</a:t>
            </a:fld>
            <a:endParaRPr lang="en-US"/>
          </a:p>
        </p:txBody>
      </p:sp>
    </p:spTree>
    <p:extLst>
      <p:ext uri="{BB962C8B-B14F-4D97-AF65-F5344CB8AC3E}">
        <p14:creationId xmlns:p14="http://schemas.microsoft.com/office/powerpoint/2010/main" val="8960015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810E2C-E6FA-4BCE-B96A-81824A178737}" type="slidenum">
              <a:rPr lang="en-US" smtClean="0"/>
              <a:t>4</a:t>
            </a:fld>
            <a:endParaRPr lang="en-US"/>
          </a:p>
        </p:txBody>
      </p:sp>
    </p:spTree>
    <p:extLst>
      <p:ext uri="{BB962C8B-B14F-4D97-AF65-F5344CB8AC3E}">
        <p14:creationId xmlns:p14="http://schemas.microsoft.com/office/powerpoint/2010/main" val="36017952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810E2C-E6FA-4BCE-B96A-81824A178737}" type="slidenum">
              <a:rPr lang="en-US" smtClean="0"/>
              <a:t>55</a:t>
            </a:fld>
            <a:endParaRPr lang="en-US"/>
          </a:p>
        </p:txBody>
      </p:sp>
    </p:spTree>
    <p:extLst>
      <p:ext uri="{BB962C8B-B14F-4D97-AF65-F5344CB8AC3E}">
        <p14:creationId xmlns:p14="http://schemas.microsoft.com/office/powerpoint/2010/main" val="10668022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810E2C-E6FA-4BCE-B96A-81824A178737}" type="slidenum">
              <a:rPr lang="en-US" smtClean="0"/>
              <a:t>56</a:t>
            </a:fld>
            <a:endParaRPr lang="en-US"/>
          </a:p>
        </p:txBody>
      </p:sp>
    </p:spTree>
    <p:extLst>
      <p:ext uri="{BB962C8B-B14F-4D97-AF65-F5344CB8AC3E}">
        <p14:creationId xmlns:p14="http://schemas.microsoft.com/office/powerpoint/2010/main" val="53643631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810E2C-E6FA-4BCE-B96A-81824A178737}" type="slidenum">
              <a:rPr lang="en-US" smtClean="0"/>
              <a:t>57</a:t>
            </a:fld>
            <a:endParaRPr lang="en-US"/>
          </a:p>
        </p:txBody>
      </p:sp>
    </p:spTree>
    <p:extLst>
      <p:ext uri="{BB962C8B-B14F-4D97-AF65-F5344CB8AC3E}">
        <p14:creationId xmlns:p14="http://schemas.microsoft.com/office/powerpoint/2010/main" val="1313602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810E2C-E6FA-4BCE-B96A-81824A178737}" type="slidenum">
              <a:rPr lang="en-US" smtClean="0"/>
              <a:t>58</a:t>
            </a:fld>
            <a:endParaRPr lang="en-US"/>
          </a:p>
        </p:txBody>
      </p:sp>
    </p:spTree>
    <p:extLst>
      <p:ext uri="{BB962C8B-B14F-4D97-AF65-F5344CB8AC3E}">
        <p14:creationId xmlns:p14="http://schemas.microsoft.com/office/powerpoint/2010/main" val="86552444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810E2C-E6FA-4BCE-B96A-81824A178737}" type="slidenum">
              <a:rPr lang="en-US" smtClean="0"/>
              <a:t>59</a:t>
            </a:fld>
            <a:endParaRPr lang="en-US"/>
          </a:p>
        </p:txBody>
      </p:sp>
    </p:spTree>
    <p:extLst>
      <p:ext uri="{BB962C8B-B14F-4D97-AF65-F5344CB8AC3E}">
        <p14:creationId xmlns:p14="http://schemas.microsoft.com/office/powerpoint/2010/main" val="14338458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810E2C-E6FA-4BCE-B96A-81824A178737}" type="slidenum">
              <a:rPr lang="en-US" smtClean="0"/>
              <a:t>60</a:t>
            </a:fld>
            <a:endParaRPr lang="en-US"/>
          </a:p>
        </p:txBody>
      </p:sp>
    </p:spTree>
    <p:extLst>
      <p:ext uri="{BB962C8B-B14F-4D97-AF65-F5344CB8AC3E}">
        <p14:creationId xmlns:p14="http://schemas.microsoft.com/office/powerpoint/2010/main" val="424728524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810E2C-E6FA-4BCE-B96A-81824A178737}" type="slidenum">
              <a:rPr lang="en-US" smtClean="0"/>
              <a:t>61</a:t>
            </a:fld>
            <a:endParaRPr lang="en-US"/>
          </a:p>
        </p:txBody>
      </p:sp>
    </p:spTree>
    <p:extLst>
      <p:ext uri="{BB962C8B-B14F-4D97-AF65-F5344CB8AC3E}">
        <p14:creationId xmlns:p14="http://schemas.microsoft.com/office/powerpoint/2010/main" val="267359719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810E2C-E6FA-4BCE-B96A-81824A178737}" type="slidenum">
              <a:rPr lang="en-US" smtClean="0"/>
              <a:t>64</a:t>
            </a:fld>
            <a:endParaRPr lang="en-US"/>
          </a:p>
        </p:txBody>
      </p:sp>
    </p:spTree>
    <p:extLst>
      <p:ext uri="{BB962C8B-B14F-4D97-AF65-F5344CB8AC3E}">
        <p14:creationId xmlns:p14="http://schemas.microsoft.com/office/powerpoint/2010/main" val="294538121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810E2C-E6FA-4BCE-B96A-81824A178737}" type="slidenum">
              <a:rPr lang="en-US" smtClean="0"/>
              <a:t>65</a:t>
            </a:fld>
            <a:endParaRPr lang="en-US"/>
          </a:p>
        </p:txBody>
      </p:sp>
    </p:spTree>
    <p:extLst>
      <p:ext uri="{BB962C8B-B14F-4D97-AF65-F5344CB8AC3E}">
        <p14:creationId xmlns:p14="http://schemas.microsoft.com/office/powerpoint/2010/main" val="26110474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810E2C-E6FA-4BCE-B96A-81824A178737}" type="slidenum">
              <a:rPr lang="en-US" smtClean="0"/>
              <a:t>68</a:t>
            </a:fld>
            <a:endParaRPr lang="en-US"/>
          </a:p>
        </p:txBody>
      </p:sp>
    </p:spTree>
    <p:extLst>
      <p:ext uri="{BB962C8B-B14F-4D97-AF65-F5344CB8AC3E}">
        <p14:creationId xmlns:p14="http://schemas.microsoft.com/office/powerpoint/2010/main" val="3432304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810E2C-E6FA-4BCE-B96A-81824A178737}" type="slidenum">
              <a:rPr lang="en-US" smtClean="0"/>
              <a:t>22</a:t>
            </a:fld>
            <a:endParaRPr lang="en-US"/>
          </a:p>
        </p:txBody>
      </p:sp>
    </p:spTree>
    <p:extLst>
      <p:ext uri="{BB962C8B-B14F-4D97-AF65-F5344CB8AC3E}">
        <p14:creationId xmlns:p14="http://schemas.microsoft.com/office/powerpoint/2010/main" val="342220858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810E2C-E6FA-4BCE-B96A-81824A178737}" type="slidenum">
              <a:rPr lang="en-US" smtClean="0"/>
              <a:t>75</a:t>
            </a:fld>
            <a:endParaRPr lang="en-US"/>
          </a:p>
        </p:txBody>
      </p:sp>
    </p:spTree>
    <p:extLst>
      <p:ext uri="{BB962C8B-B14F-4D97-AF65-F5344CB8AC3E}">
        <p14:creationId xmlns:p14="http://schemas.microsoft.com/office/powerpoint/2010/main" val="127402249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810E2C-E6FA-4BCE-B96A-81824A178737}" type="slidenum">
              <a:rPr lang="en-US" smtClean="0"/>
              <a:t>80</a:t>
            </a:fld>
            <a:endParaRPr lang="en-US"/>
          </a:p>
        </p:txBody>
      </p:sp>
    </p:spTree>
    <p:extLst>
      <p:ext uri="{BB962C8B-B14F-4D97-AF65-F5344CB8AC3E}">
        <p14:creationId xmlns:p14="http://schemas.microsoft.com/office/powerpoint/2010/main" val="428116270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810E2C-E6FA-4BCE-B96A-81824A178737}" type="slidenum">
              <a:rPr lang="en-US" smtClean="0"/>
              <a:t>81</a:t>
            </a:fld>
            <a:endParaRPr lang="en-US"/>
          </a:p>
        </p:txBody>
      </p:sp>
    </p:spTree>
    <p:extLst>
      <p:ext uri="{BB962C8B-B14F-4D97-AF65-F5344CB8AC3E}">
        <p14:creationId xmlns:p14="http://schemas.microsoft.com/office/powerpoint/2010/main" val="201970319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810E2C-E6FA-4BCE-B96A-81824A178737}" type="slidenum">
              <a:rPr lang="en-US" smtClean="0"/>
              <a:t>82</a:t>
            </a:fld>
            <a:endParaRPr lang="en-US"/>
          </a:p>
        </p:txBody>
      </p:sp>
    </p:spTree>
    <p:extLst>
      <p:ext uri="{BB962C8B-B14F-4D97-AF65-F5344CB8AC3E}">
        <p14:creationId xmlns:p14="http://schemas.microsoft.com/office/powerpoint/2010/main" val="364992349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810E2C-E6FA-4BCE-B96A-81824A178737}" type="slidenum">
              <a:rPr lang="en-US" smtClean="0"/>
              <a:t>86</a:t>
            </a:fld>
            <a:endParaRPr lang="en-US"/>
          </a:p>
        </p:txBody>
      </p:sp>
    </p:spTree>
    <p:extLst>
      <p:ext uri="{BB962C8B-B14F-4D97-AF65-F5344CB8AC3E}">
        <p14:creationId xmlns:p14="http://schemas.microsoft.com/office/powerpoint/2010/main" val="3978637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810E2C-E6FA-4BCE-B96A-81824A178737}" type="slidenum">
              <a:rPr lang="en-US" smtClean="0"/>
              <a:t>23</a:t>
            </a:fld>
            <a:endParaRPr lang="en-US"/>
          </a:p>
        </p:txBody>
      </p:sp>
    </p:spTree>
    <p:extLst>
      <p:ext uri="{BB962C8B-B14F-4D97-AF65-F5344CB8AC3E}">
        <p14:creationId xmlns:p14="http://schemas.microsoft.com/office/powerpoint/2010/main" val="31052513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810E2C-E6FA-4BCE-B96A-81824A178737}" type="slidenum">
              <a:rPr lang="en-US" smtClean="0"/>
              <a:t>24</a:t>
            </a:fld>
            <a:endParaRPr lang="en-US"/>
          </a:p>
        </p:txBody>
      </p:sp>
    </p:spTree>
    <p:extLst>
      <p:ext uri="{BB962C8B-B14F-4D97-AF65-F5344CB8AC3E}">
        <p14:creationId xmlns:p14="http://schemas.microsoft.com/office/powerpoint/2010/main" val="13792421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810E2C-E6FA-4BCE-B96A-81824A178737}" type="slidenum">
              <a:rPr lang="en-US" smtClean="0"/>
              <a:t>30</a:t>
            </a:fld>
            <a:endParaRPr lang="en-US"/>
          </a:p>
        </p:txBody>
      </p:sp>
    </p:spTree>
    <p:extLst>
      <p:ext uri="{BB962C8B-B14F-4D97-AF65-F5344CB8AC3E}">
        <p14:creationId xmlns:p14="http://schemas.microsoft.com/office/powerpoint/2010/main" val="30865707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810E2C-E6FA-4BCE-B96A-81824A178737}" type="slidenum">
              <a:rPr lang="en-US" smtClean="0"/>
              <a:t>40</a:t>
            </a:fld>
            <a:endParaRPr lang="en-US"/>
          </a:p>
        </p:txBody>
      </p:sp>
    </p:spTree>
    <p:extLst>
      <p:ext uri="{BB962C8B-B14F-4D97-AF65-F5344CB8AC3E}">
        <p14:creationId xmlns:p14="http://schemas.microsoft.com/office/powerpoint/2010/main" val="28429149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810E2C-E6FA-4BCE-B96A-81824A178737}" type="slidenum">
              <a:rPr lang="en-US" smtClean="0"/>
              <a:t>41</a:t>
            </a:fld>
            <a:endParaRPr lang="en-US"/>
          </a:p>
        </p:txBody>
      </p:sp>
    </p:spTree>
    <p:extLst>
      <p:ext uri="{BB962C8B-B14F-4D97-AF65-F5344CB8AC3E}">
        <p14:creationId xmlns:p14="http://schemas.microsoft.com/office/powerpoint/2010/main" val="38578275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810E2C-E6FA-4BCE-B96A-81824A178737}" type="slidenum">
              <a:rPr lang="en-US" smtClean="0"/>
              <a:t>42</a:t>
            </a:fld>
            <a:endParaRPr lang="en-US"/>
          </a:p>
        </p:txBody>
      </p:sp>
    </p:spTree>
    <p:extLst>
      <p:ext uri="{BB962C8B-B14F-4D97-AF65-F5344CB8AC3E}">
        <p14:creationId xmlns:p14="http://schemas.microsoft.com/office/powerpoint/2010/main" val="14569535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F0CFF149-EF83-49C7-84C2-EACB9753A1EA}" type="datetimeFigureOut">
              <a:rPr lang="en-US" smtClean="0"/>
              <a:t>5/15/2018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A5C3542-450B-496C-A5D4-2632BABD952E}" type="slidenum">
              <a:rPr lang="en-US" smtClean="0"/>
              <a:t>‹#›</a:t>
            </a:fld>
            <a:endParaRPr lang="en-US"/>
          </a:p>
        </p:txBody>
      </p:sp>
    </p:spTree>
    <p:extLst>
      <p:ext uri="{BB962C8B-B14F-4D97-AF65-F5344CB8AC3E}">
        <p14:creationId xmlns:p14="http://schemas.microsoft.com/office/powerpoint/2010/main" val="9090683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0CFF149-EF83-49C7-84C2-EACB9753A1EA}" type="datetimeFigureOut">
              <a:rPr lang="en-US" smtClean="0"/>
              <a:t>5/15/2018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A5C3542-450B-496C-A5D4-2632BABD952E}" type="slidenum">
              <a:rPr lang="en-US" smtClean="0"/>
              <a:t>‹#›</a:t>
            </a:fld>
            <a:endParaRPr lang="en-US"/>
          </a:p>
        </p:txBody>
      </p:sp>
    </p:spTree>
    <p:extLst>
      <p:ext uri="{BB962C8B-B14F-4D97-AF65-F5344CB8AC3E}">
        <p14:creationId xmlns:p14="http://schemas.microsoft.com/office/powerpoint/2010/main" val="25317657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0CFF149-EF83-49C7-84C2-EACB9753A1EA}" type="datetimeFigureOut">
              <a:rPr lang="en-US" smtClean="0"/>
              <a:t>5/15/2018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A5C3542-450B-496C-A5D4-2632BABD952E}" type="slidenum">
              <a:rPr lang="en-US" smtClean="0"/>
              <a:t>‹#›</a:t>
            </a:fld>
            <a:endParaRPr lang="en-US"/>
          </a:p>
        </p:txBody>
      </p:sp>
    </p:spTree>
    <p:extLst>
      <p:ext uri="{BB962C8B-B14F-4D97-AF65-F5344CB8AC3E}">
        <p14:creationId xmlns:p14="http://schemas.microsoft.com/office/powerpoint/2010/main" val="24393694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0CFF149-EF83-49C7-84C2-EACB9753A1EA}" type="datetimeFigureOut">
              <a:rPr lang="en-US" smtClean="0"/>
              <a:t>5/15/2018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A5C3542-450B-496C-A5D4-2632BABD952E}" type="slidenum">
              <a:rPr lang="en-US" smtClean="0"/>
              <a:t>‹#›</a:t>
            </a:fld>
            <a:endParaRPr lang="en-US"/>
          </a:p>
        </p:txBody>
      </p:sp>
    </p:spTree>
    <p:extLst>
      <p:ext uri="{BB962C8B-B14F-4D97-AF65-F5344CB8AC3E}">
        <p14:creationId xmlns:p14="http://schemas.microsoft.com/office/powerpoint/2010/main" val="22247450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0CFF149-EF83-49C7-84C2-EACB9753A1EA}" type="datetimeFigureOut">
              <a:rPr lang="en-US" smtClean="0"/>
              <a:t>5/15/2018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A5C3542-450B-496C-A5D4-2632BABD952E}" type="slidenum">
              <a:rPr lang="en-US" smtClean="0"/>
              <a:t>‹#›</a:t>
            </a:fld>
            <a:endParaRPr lang="en-US"/>
          </a:p>
        </p:txBody>
      </p:sp>
    </p:spTree>
    <p:extLst>
      <p:ext uri="{BB962C8B-B14F-4D97-AF65-F5344CB8AC3E}">
        <p14:creationId xmlns:p14="http://schemas.microsoft.com/office/powerpoint/2010/main" val="36411071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F0CFF149-EF83-49C7-84C2-EACB9753A1EA}" type="datetimeFigureOut">
              <a:rPr lang="en-US" smtClean="0"/>
              <a:t>5/15/2018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A5C3542-450B-496C-A5D4-2632BABD952E}" type="slidenum">
              <a:rPr lang="en-US" smtClean="0"/>
              <a:t>‹#›</a:t>
            </a:fld>
            <a:endParaRPr lang="en-US"/>
          </a:p>
        </p:txBody>
      </p:sp>
    </p:spTree>
    <p:extLst>
      <p:ext uri="{BB962C8B-B14F-4D97-AF65-F5344CB8AC3E}">
        <p14:creationId xmlns:p14="http://schemas.microsoft.com/office/powerpoint/2010/main" val="37516313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F0CFF149-EF83-49C7-84C2-EACB9753A1EA}" type="datetimeFigureOut">
              <a:rPr lang="en-US" smtClean="0"/>
              <a:t>5/15/2018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A5C3542-450B-496C-A5D4-2632BABD952E}" type="slidenum">
              <a:rPr lang="en-US" smtClean="0"/>
              <a:t>‹#›</a:t>
            </a:fld>
            <a:endParaRPr lang="en-US"/>
          </a:p>
        </p:txBody>
      </p:sp>
    </p:spTree>
    <p:extLst>
      <p:ext uri="{BB962C8B-B14F-4D97-AF65-F5344CB8AC3E}">
        <p14:creationId xmlns:p14="http://schemas.microsoft.com/office/powerpoint/2010/main" val="8488388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F0CFF149-EF83-49C7-84C2-EACB9753A1EA}" type="datetimeFigureOut">
              <a:rPr lang="en-US" smtClean="0"/>
              <a:t>5/15/2018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A5C3542-450B-496C-A5D4-2632BABD952E}" type="slidenum">
              <a:rPr lang="en-US" smtClean="0"/>
              <a:t>‹#›</a:t>
            </a:fld>
            <a:endParaRPr lang="en-US"/>
          </a:p>
        </p:txBody>
      </p:sp>
    </p:spTree>
    <p:extLst>
      <p:ext uri="{BB962C8B-B14F-4D97-AF65-F5344CB8AC3E}">
        <p14:creationId xmlns:p14="http://schemas.microsoft.com/office/powerpoint/2010/main" val="19728239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0CFF149-EF83-49C7-84C2-EACB9753A1EA}" type="datetimeFigureOut">
              <a:rPr lang="en-US" smtClean="0"/>
              <a:t>5/15/2018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A5C3542-450B-496C-A5D4-2632BABD952E}" type="slidenum">
              <a:rPr lang="en-US" smtClean="0"/>
              <a:t>‹#›</a:t>
            </a:fld>
            <a:endParaRPr lang="en-US"/>
          </a:p>
        </p:txBody>
      </p:sp>
    </p:spTree>
    <p:extLst>
      <p:ext uri="{BB962C8B-B14F-4D97-AF65-F5344CB8AC3E}">
        <p14:creationId xmlns:p14="http://schemas.microsoft.com/office/powerpoint/2010/main" val="38103502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0CFF149-EF83-49C7-84C2-EACB9753A1EA}" type="datetimeFigureOut">
              <a:rPr lang="en-US" smtClean="0"/>
              <a:t>5/15/2018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A5C3542-450B-496C-A5D4-2632BABD952E}" type="slidenum">
              <a:rPr lang="en-US" smtClean="0"/>
              <a:t>‹#›</a:t>
            </a:fld>
            <a:endParaRPr lang="en-US"/>
          </a:p>
        </p:txBody>
      </p:sp>
    </p:spTree>
    <p:extLst>
      <p:ext uri="{BB962C8B-B14F-4D97-AF65-F5344CB8AC3E}">
        <p14:creationId xmlns:p14="http://schemas.microsoft.com/office/powerpoint/2010/main" val="33248915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0CFF149-EF83-49C7-84C2-EACB9753A1EA}" type="datetimeFigureOut">
              <a:rPr lang="en-US" smtClean="0"/>
              <a:t>5/15/2018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A5C3542-450B-496C-A5D4-2632BABD952E}" type="slidenum">
              <a:rPr lang="en-US" smtClean="0"/>
              <a:t>‹#›</a:t>
            </a:fld>
            <a:endParaRPr lang="en-US"/>
          </a:p>
        </p:txBody>
      </p:sp>
    </p:spTree>
    <p:extLst>
      <p:ext uri="{BB962C8B-B14F-4D97-AF65-F5344CB8AC3E}">
        <p14:creationId xmlns:p14="http://schemas.microsoft.com/office/powerpoint/2010/main" val="22011047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0CFF149-EF83-49C7-84C2-EACB9753A1EA}" type="datetimeFigureOut">
              <a:rPr lang="en-US" smtClean="0"/>
              <a:t>5/15/2018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A5C3542-450B-496C-A5D4-2632BABD952E}" type="slidenum">
              <a:rPr lang="en-US" smtClean="0"/>
              <a:t>‹#›</a:t>
            </a:fld>
            <a:endParaRPr lang="en-US"/>
          </a:p>
        </p:txBody>
      </p:sp>
    </p:spTree>
    <p:extLst>
      <p:ext uri="{BB962C8B-B14F-4D97-AF65-F5344CB8AC3E}">
        <p14:creationId xmlns:p14="http://schemas.microsoft.com/office/powerpoint/2010/main" val="39619952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en.wikipedia.org/wiki/File:S.R._Thompson_House.jpg" TargetMode="External"/><Relationship Id="rId7" Type="http://schemas.openxmlformats.org/officeDocument/2006/relationships/hyperlink" Target="http://commons.wikimedia.org/wiki/File:Fred_Holland_Day_House,_Norwood_MA.jpg" TargetMode="External"/><Relationship Id="rId2" Type="http://schemas.openxmlformats.org/officeDocument/2006/relationships/image" Target="../media/image8.jpeg"/><Relationship Id="rId1" Type="http://schemas.openxmlformats.org/officeDocument/2006/relationships/slideLayout" Target="../slideLayouts/slideLayout6.xml"/><Relationship Id="rId6" Type="http://schemas.openxmlformats.org/officeDocument/2006/relationships/image" Target="../media/image10.jpeg"/><Relationship Id="rId5" Type="http://schemas.openxmlformats.org/officeDocument/2006/relationships/hyperlink" Target="http://en.wikipedia.org/wiki/File:Red_house_in_Nida.jpg" TargetMode="External"/><Relationship Id="rId4" Type="http://schemas.openxmlformats.org/officeDocument/2006/relationships/image" Target="../media/image9.jpeg"/></Relationships>
</file>

<file path=ppt/slides/_rels/slide11.xml.rels><?xml version="1.0" encoding="UTF-8" standalone="yes"?>
<Relationships xmlns="http://schemas.openxmlformats.org/package/2006/relationships"><Relationship Id="rId8" Type="http://schemas.openxmlformats.org/officeDocument/2006/relationships/hyperlink" Target="http://ancastermath.wikispaces.com/Triangles" TargetMode="External"/><Relationship Id="rId3" Type="http://schemas.openxmlformats.org/officeDocument/2006/relationships/image" Target="../media/image12.jpg"/><Relationship Id="rId7" Type="http://schemas.openxmlformats.org/officeDocument/2006/relationships/image" Target="../media/image16.jpg"/><Relationship Id="rId2" Type="http://schemas.openxmlformats.org/officeDocument/2006/relationships/image" Target="../media/image11.jpg"/><Relationship Id="rId1" Type="http://schemas.openxmlformats.org/officeDocument/2006/relationships/slideLayout" Target="../slideLayouts/slideLayout6.xml"/><Relationship Id="rId6" Type="http://schemas.openxmlformats.org/officeDocument/2006/relationships/image" Target="../media/image15.jpg"/><Relationship Id="rId5" Type="http://schemas.openxmlformats.org/officeDocument/2006/relationships/image" Target="../media/image14.jpg"/><Relationship Id="rId4" Type="http://schemas.openxmlformats.org/officeDocument/2006/relationships/image" Target="../media/image13.jpg"/></Relationships>
</file>

<file path=ppt/slides/_rels/slide12.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Layout" Target="../slideLayouts/slideLayout6.xml"/><Relationship Id="rId5" Type="http://schemas.openxmlformats.org/officeDocument/2006/relationships/image" Target="../media/image20.jpg"/><Relationship Id="rId4" Type="http://schemas.openxmlformats.org/officeDocument/2006/relationships/image" Target="../media/image19.jpg"/></Relationships>
</file>

<file path=ppt/slides/_rels/slide13.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jpg"/><Relationship Id="rId1" Type="http://schemas.openxmlformats.org/officeDocument/2006/relationships/slideLayout" Target="../slideLayouts/slideLayout7.xml"/><Relationship Id="rId4" Type="http://schemas.openxmlformats.org/officeDocument/2006/relationships/image" Target="../media/image23.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hyperlink" Target="http://barrymieny.deviantart.com/art/layered-database-source-documents-348798124" TargetMode="External"/><Relationship Id="rId2" Type="http://schemas.openxmlformats.org/officeDocument/2006/relationships/image" Target="../media/image24.jpg"/><Relationship Id="rId1" Type="http://schemas.openxmlformats.org/officeDocument/2006/relationships/slideLayout" Target="../slideLayouts/slideLayout6.xml"/><Relationship Id="rId4" Type="http://schemas.openxmlformats.org/officeDocument/2006/relationships/image" Target="../media/image2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ebeccerrit.wordpress.com/2014/09/30/acculturation-as-a-respond-to-why-learning-a-second-culture/" TargetMode="External"/><Relationship Id="rId2" Type="http://schemas.openxmlformats.org/officeDocument/2006/relationships/image" Target="../media/image2.jpg"/><Relationship Id="rId1" Type="http://schemas.openxmlformats.org/officeDocument/2006/relationships/slideLayout" Target="../slideLayouts/slideLayout2.xml"/><Relationship Id="rId4" Type="http://schemas.openxmlformats.org/officeDocument/2006/relationships/hyperlink" Target="https://creativecommons.org/licenses/by-nc-nd/4.0/" TargetMode="Externa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hyperlink" Target="http://en.wikipedia.org/wiki/File:BrainLobesLabelled.jpg" TargetMode="External"/><Relationship Id="rId2" Type="http://schemas.openxmlformats.org/officeDocument/2006/relationships/image" Target="../media/image3.jpg"/><Relationship Id="rId1" Type="http://schemas.openxmlformats.org/officeDocument/2006/relationships/slideLayout" Target="../slideLayouts/slideLayout2.xml"/><Relationship Id="rId5" Type="http://schemas.openxmlformats.org/officeDocument/2006/relationships/hyperlink" Target="https://ebeccerrit.wordpress.com/2014/09/30/acculturation-as-a-respond-to-why-learning-a-second-culture/" TargetMode="External"/><Relationship Id="rId4" Type="http://schemas.openxmlformats.org/officeDocument/2006/relationships/image" Target="../media/image2.jp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7.xml"/><Relationship Id="rId1" Type="http://schemas.openxmlformats.org/officeDocument/2006/relationships/slideLayout" Target="../slideLayouts/slideLayout7.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65.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28.xml"/><Relationship Id="rId1" Type="http://schemas.openxmlformats.org/officeDocument/2006/relationships/slideLayout" Target="../slideLayouts/slideLayout7.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29.xml"/><Relationship Id="rId1" Type="http://schemas.openxmlformats.org/officeDocument/2006/relationships/slideLayout" Target="../slideLayouts/slideLayout7.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69.xml.rels><?xml version="1.0" encoding="UTF-8" standalone="yes"?>
<Relationships xmlns="http://schemas.openxmlformats.org/package/2006/relationships"><Relationship Id="rId3" Type="http://schemas.openxmlformats.org/officeDocument/2006/relationships/hyperlink" Target="http://barrymieny.deviantart.com/art/layered-database-source-documents-348798124" TargetMode="External"/><Relationship Id="rId2" Type="http://schemas.openxmlformats.org/officeDocument/2006/relationships/image" Target="../media/image24.jpg"/><Relationship Id="rId1" Type="http://schemas.openxmlformats.org/officeDocument/2006/relationships/slideLayout" Target="../slideLayouts/slideLayout6.xml"/><Relationship Id="rId4" Type="http://schemas.openxmlformats.org/officeDocument/2006/relationships/image" Target="../media/image25.png"/></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3" Type="http://schemas.openxmlformats.org/officeDocument/2006/relationships/hyperlink" Target="http://barrymieny.deviantart.com/art/layered-database-source-documents-348798124" TargetMode="External"/><Relationship Id="rId2" Type="http://schemas.openxmlformats.org/officeDocument/2006/relationships/image" Target="../media/image24.jpg"/><Relationship Id="rId1" Type="http://schemas.openxmlformats.org/officeDocument/2006/relationships/slideLayout" Target="../slideLayouts/slideLayout6.xml"/><Relationship Id="rId4" Type="http://schemas.openxmlformats.org/officeDocument/2006/relationships/image" Target="../media/image25.png"/></Relationships>
</file>

<file path=ppt/slides/_rels/slide71.xml.rels><?xml version="1.0" encoding="UTF-8" standalone="yes"?>
<Relationships xmlns="http://schemas.openxmlformats.org/package/2006/relationships"><Relationship Id="rId8" Type="http://schemas.openxmlformats.org/officeDocument/2006/relationships/hyperlink" Target="https://creativecommons.org/licenses/by/2.0/" TargetMode="External"/><Relationship Id="rId3" Type="http://schemas.openxmlformats.org/officeDocument/2006/relationships/hyperlink" Target="https://creativecommons.org/licenses/by/4.0/" TargetMode="External"/><Relationship Id="rId7" Type="http://schemas.openxmlformats.org/officeDocument/2006/relationships/hyperlink" Target="http://ipkitten.blogspot.com/2011/06/apple-in-cloud.html" TargetMode="External"/><Relationship Id="rId2" Type="http://schemas.openxmlformats.org/officeDocument/2006/relationships/hyperlink" Target="http://cogdogblog.com/2013/08/24/shiny-happy-computer-people" TargetMode="External"/><Relationship Id="rId1" Type="http://schemas.openxmlformats.org/officeDocument/2006/relationships/slideLayout" Target="../slideLayouts/slideLayout6.xml"/><Relationship Id="rId6" Type="http://schemas.openxmlformats.org/officeDocument/2006/relationships/image" Target="../media/image27.gif"/><Relationship Id="rId5" Type="http://schemas.openxmlformats.org/officeDocument/2006/relationships/hyperlink" Target="https://creativecommons.org/licenses/by/3.0/" TargetMode="External"/><Relationship Id="rId10" Type="http://schemas.openxmlformats.org/officeDocument/2006/relationships/image" Target="../media/image25.png"/><Relationship Id="rId4" Type="http://schemas.openxmlformats.org/officeDocument/2006/relationships/hyperlink" Target="http://barrymieny.deviantart.com/art/layered-database-source-documents-348798124" TargetMode="External"/><Relationship Id="rId9" Type="http://schemas.openxmlformats.org/officeDocument/2006/relationships/image" Target="../media/image24.jpg"/></Relationships>
</file>

<file path=ppt/slides/_rels/slide72.xml.rels><?xml version="1.0" encoding="UTF-8" standalone="yes"?>
<Relationships xmlns="http://schemas.openxmlformats.org/package/2006/relationships"><Relationship Id="rId3" Type="http://schemas.openxmlformats.org/officeDocument/2006/relationships/hyperlink" Target="http://ipkitten.blogspot.com/2011/06/apple-in-cloud.html" TargetMode="External"/><Relationship Id="rId2" Type="http://schemas.openxmlformats.org/officeDocument/2006/relationships/image" Target="../media/image27.gif"/><Relationship Id="rId1" Type="http://schemas.openxmlformats.org/officeDocument/2006/relationships/slideLayout" Target="../slideLayouts/slideLayout6.xml"/><Relationship Id="rId6" Type="http://schemas.openxmlformats.org/officeDocument/2006/relationships/image" Target="../media/image25.png"/><Relationship Id="rId5" Type="http://schemas.openxmlformats.org/officeDocument/2006/relationships/hyperlink" Target="http://barrymieny.deviantart.com/art/layered-database-source-documents-348798124" TargetMode="External"/><Relationship Id="rId4" Type="http://schemas.openxmlformats.org/officeDocument/2006/relationships/image" Target="../media/image24.jpg"/></Relationships>
</file>

<file path=ppt/slides/_rels/slide73.xml.rels><?xml version="1.0" encoding="UTF-8" standalone="yes"?>
<Relationships xmlns="http://schemas.openxmlformats.org/package/2006/relationships"><Relationship Id="rId3" Type="http://schemas.openxmlformats.org/officeDocument/2006/relationships/image" Target="../media/image27.gif"/><Relationship Id="rId2" Type="http://schemas.openxmlformats.org/officeDocument/2006/relationships/image" Target="../media/image25.png"/><Relationship Id="rId1" Type="http://schemas.openxmlformats.org/officeDocument/2006/relationships/slideLayout" Target="../slideLayouts/slideLayout6.xml"/><Relationship Id="rId6" Type="http://schemas.openxmlformats.org/officeDocument/2006/relationships/hyperlink" Target="http://barrymieny.deviantart.com/art/layered-database-source-documents-348798124" TargetMode="External"/><Relationship Id="rId5" Type="http://schemas.openxmlformats.org/officeDocument/2006/relationships/image" Target="../media/image24.jpg"/><Relationship Id="rId4" Type="http://schemas.openxmlformats.org/officeDocument/2006/relationships/hyperlink" Target="http://ipkitten.blogspot.com/2011/06/apple-in-cloud.html" TargetMode="Externa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hyperlink" Target="https://github.com/KathleenDollard/ClassTracker" TargetMode="External"/><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hyperlink" Target="https://medium.com/luteceo-software-chemistry"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en.wikipedia.org/wiki/Timber_roof_truss" TargetMode="External"/><Relationship Id="rId7" Type="http://schemas.openxmlformats.org/officeDocument/2006/relationships/hyperlink" Target="http://www.flickr.com/photos/armchairbuilder/6196473329/" TargetMode="External"/><Relationship Id="rId2" Type="http://schemas.openxmlformats.org/officeDocument/2006/relationships/image" Target="../media/image5.png"/><Relationship Id="rId1" Type="http://schemas.openxmlformats.org/officeDocument/2006/relationships/slideLayout" Target="../slideLayouts/slideLayout6.xml"/><Relationship Id="rId6" Type="http://schemas.openxmlformats.org/officeDocument/2006/relationships/image" Target="../media/image7.jpg"/><Relationship Id="rId5" Type="http://schemas.openxmlformats.org/officeDocument/2006/relationships/hyperlink" Target="http://diy.stackexchange.com/questions/74770/vertical-loft-supports-doing-nothing/76188" TargetMode="Externa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Functional Techniques for C#</a:t>
            </a:r>
          </a:p>
        </p:txBody>
      </p:sp>
      <p:sp>
        <p:nvSpPr>
          <p:cNvPr id="3" name="Subtitle 2"/>
          <p:cNvSpPr>
            <a:spLocks noGrp="1"/>
          </p:cNvSpPr>
          <p:nvPr>
            <p:ph type="subTitle" idx="1"/>
          </p:nvPr>
        </p:nvSpPr>
        <p:spPr/>
        <p:txBody>
          <a:bodyPr>
            <a:normAutofit fontScale="70000" lnSpcReduction="20000"/>
          </a:bodyPr>
          <a:lstStyle/>
          <a:p>
            <a:r>
              <a:rPr lang="en-US" sz="3000" b="1" dirty="0"/>
              <a:t>Kathleen Dollard</a:t>
            </a:r>
          </a:p>
          <a:p>
            <a:r>
              <a:rPr lang="en-US" sz="3000" dirty="0"/>
              <a:t>Microsoft</a:t>
            </a:r>
          </a:p>
          <a:p>
            <a:endParaRPr lang="en-US" dirty="0"/>
          </a:p>
          <a:p>
            <a:r>
              <a:rPr lang="en-US" dirty="0"/>
              <a:t>@</a:t>
            </a:r>
            <a:r>
              <a:rPr lang="en-US" dirty="0" err="1"/>
              <a:t>kathleendollard</a:t>
            </a:r>
            <a:r>
              <a:rPr lang="en-US" dirty="0"/>
              <a:t> </a:t>
            </a:r>
          </a:p>
          <a:p>
            <a:r>
              <a:rPr lang="en-US" dirty="0"/>
              <a:t>kdollard@microsoft.com</a:t>
            </a:r>
          </a:p>
        </p:txBody>
      </p:sp>
    </p:spTree>
    <p:extLst>
      <p:ext uri="{BB962C8B-B14F-4D97-AF65-F5344CB8AC3E}">
        <p14:creationId xmlns:p14="http://schemas.microsoft.com/office/powerpoint/2010/main" val="27352917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B816FE-9759-486B-908B-747D5A37AADB}"/>
              </a:ext>
            </a:extLst>
          </p:cNvPr>
          <p:cNvSpPr>
            <a:spLocks noGrp="1"/>
          </p:cNvSpPr>
          <p:nvPr>
            <p:ph type="title"/>
          </p:nvPr>
        </p:nvSpPr>
        <p:spPr/>
        <p:txBody>
          <a:bodyPr/>
          <a:lstStyle/>
          <a:p>
            <a:r>
              <a:rPr lang="en-US" dirty="0"/>
              <a:t>Fashion – Sensible rafter design</a:t>
            </a:r>
          </a:p>
        </p:txBody>
      </p:sp>
      <p:pic>
        <p:nvPicPr>
          <p:cNvPr id="4" name="Picture 3">
            <a:extLst>
              <a:ext uri="{FF2B5EF4-FFF2-40B4-BE49-F238E27FC236}">
                <a16:creationId xmlns:a16="http://schemas.microsoft.com/office/drawing/2014/main" id="{2A80EF47-EFB6-40D5-B4EE-F30DC754B1FF}"/>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7995479" y="3877280"/>
            <a:ext cx="3974293" cy="2980720"/>
          </a:xfrm>
          <a:prstGeom prst="rect">
            <a:avLst/>
          </a:prstGeom>
        </p:spPr>
      </p:pic>
      <p:pic>
        <p:nvPicPr>
          <p:cNvPr id="7" name="Picture 6">
            <a:extLst>
              <a:ext uri="{FF2B5EF4-FFF2-40B4-BE49-F238E27FC236}">
                <a16:creationId xmlns:a16="http://schemas.microsoft.com/office/drawing/2014/main" id="{DCC0A6A6-90CB-4A42-884B-DA3BC417321D}"/>
              </a:ext>
            </a:extLst>
          </p:cNvPr>
          <p:cNvPicPr>
            <a:picLocks noChangeAspect="1"/>
          </p:cNvPicPr>
          <p:nvPr/>
        </p:nvPicPr>
        <p:blipFill rotWithShape="1">
          <a:blip r:embed="rId4" cstate="print">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r="20017" b="9685"/>
          <a:stretch/>
        </p:blipFill>
        <p:spPr>
          <a:xfrm>
            <a:off x="0" y="1307600"/>
            <a:ext cx="3662827" cy="2837908"/>
          </a:xfrm>
          <a:prstGeom prst="rect">
            <a:avLst/>
          </a:prstGeom>
        </p:spPr>
      </p:pic>
      <p:pic>
        <p:nvPicPr>
          <p:cNvPr id="10" name="Picture 9">
            <a:extLst>
              <a:ext uri="{FF2B5EF4-FFF2-40B4-BE49-F238E27FC236}">
                <a16:creationId xmlns:a16="http://schemas.microsoft.com/office/drawing/2014/main" id="{60116706-7FC0-443D-9F77-DC9847BF97D3}"/>
              </a:ext>
            </a:extLst>
          </p:cNvPr>
          <p:cNvPicPr>
            <a:picLocks noChangeAspect="1"/>
          </p:cNvPicPr>
          <p:nvPr/>
        </p:nvPicPr>
        <p:blipFill>
          <a:blip r:embed="rId6" cstate="print">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3873355" y="2515356"/>
            <a:ext cx="3911596" cy="2933697"/>
          </a:xfrm>
          <a:prstGeom prst="rect">
            <a:avLst/>
          </a:prstGeom>
        </p:spPr>
      </p:pic>
    </p:spTree>
    <p:extLst>
      <p:ext uri="{BB962C8B-B14F-4D97-AF65-F5344CB8AC3E}">
        <p14:creationId xmlns:p14="http://schemas.microsoft.com/office/powerpoint/2010/main" val="22738234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09CCE66-635C-4026-8F26-8933B65D6B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38647" y="1305127"/>
            <a:ext cx="7514705" cy="4520565"/>
          </a:xfrm>
          <a:prstGeom prst="rect">
            <a:avLst/>
          </a:prstGeom>
        </p:spPr>
      </p:pic>
      <p:sp>
        <p:nvSpPr>
          <p:cNvPr id="2" name="Title 1">
            <a:extLst>
              <a:ext uri="{FF2B5EF4-FFF2-40B4-BE49-F238E27FC236}">
                <a16:creationId xmlns:a16="http://schemas.microsoft.com/office/drawing/2014/main" id="{2F9B1762-D315-48A4-9C11-C58EE97D23BE}"/>
              </a:ext>
            </a:extLst>
          </p:cNvPr>
          <p:cNvSpPr>
            <a:spLocks noGrp="1"/>
          </p:cNvSpPr>
          <p:nvPr>
            <p:ph type="title"/>
          </p:nvPr>
        </p:nvSpPr>
        <p:spPr/>
        <p:txBody>
          <a:bodyPr/>
          <a:lstStyle/>
          <a:p>
            <a:r>
              <a:rPr lang="en-US" dirty="0"/>
              <a:t>Fashion – And when you use trusses</a:t>
            </a:r>
          </a:p>
        </p:txBody>
      </p:sp>
      <p:pic>
        <p:nvPicPr>
          <p:cNvPr id="4" name="Picture 3">
            <a:extLst>
              <a:ext uri="{FF2B5EF4-FFF2-40B4-BE49-F238E27FC236}">
                <a16:creationId xmlns:a16="http://schemas.microsoft.com/office/drawing/2014/main" id="{7679B9EF-FA67-4758-95E6-81DACE2DAB9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 y="1542482"/>
            <a:ext cx="4115768" cy="2315119"/>
          </a:xfrm>
          <a:prstGeom prst="rect">
            <a:avLst/>
          </a:prstGeom>
          <a:effectLst>
            <a:outerShdw blurRad="50800" dist="139700" dir="2700000" algn="tl" rotWithShape="0">
              <a:prstClr val="black">
                <a:alpha val="56000"/>
              </a:prstClr>
            </a:outerShdw>
          </a:effectLst>
        </p:spPr>
      </p:pic>
      <p:pic>
        <p:nvPicPr>
          <p:cNvPr id="8" name="Picture 7">
            <a:extLst>
              <a:ext uri="{FF2B5EF4-FFF2-40B4-BE49-F238E27FC236}">
                <a16:creationId xmlns:a16="http://schemas.microsoft.com/office/drawing/2014/main" id="{688C95AF-487C-4589-AD5D-230D8BDE7F3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97134" y="3671925"/>
            <a:ext cx="4019033" cy="3017929"/>
          </a:xfrm>
          <a:prstGeom prst="rect">
            <a:avLst/>
          </a:prstGeom>
          <a:effectLst>
            <a:outerShdw blurRad="50800" dist="139700" dir="8100000" algn="tl" rotWithShape="0">
              <a:prstClr val="black">
                <a:alpha val="56000"/>
              </a:prstClr>
            </a:outerShdw>
          </a:effectLst>
        </p:spPr>
      </p:pic>
      <p:pic>
        <p:nvPicPr>
          <p:cNvPr id="10" name="Picture 9">
            <a:extLst>
              <a:ext uri="{FF2B5EF4-FFF2-40B4-BE49-F238E27FC236}">
                <a16:creationId xmlns:a16="http://schemas.microsoft.com/office/drawing/2014/main" id="{DAFC6DEC-E37B-48B0-848B-88F7CF6C022B}"/>
              </a:ext>
            </a:extLst>
          </p:cNvPr>
          <p:cNvPicPr>
            <a:picLocks noChangeAspect="1"/>
          </p:cNvPicPr>
          <p:nvPr/>
        </p:nvPicPr>
        <p:blipFill rotWithShape="1">
          <a:blip r:embed="rId5">
            <a:extLst>
              <a:ext uri="{28A0092B-C50C-407E-A947-70E740481C1C}">
                <a14:useLocalDpi xmlns:a14="http://schemas.microsoft.com/office/drawing/2010/main" val="0"/>
              </a:ext>
            </a:extLst>
          </a:blip>
          <a:srcRect b="25904"/>
          <a:stretch/>
        </p:blipFill>
        <p:spPr>
          <a:xfrm>
            <a:off x="8297134" y="1384494"/>
            <a:ext cx="3894866" cy="2167089"/>
          </a:xfrm>
          <a:prstGeom prst="rect">
            <a:avLst/>
          </a:prstGeom>
          <a:effectLst>
            <a:outerShdw blurRad="50800" dist="139700" dir="8100000" algn="tl" rotWithShape="0">
              <a:prstClr val="black">
                <a:alpha val="56000"/>
              </a:prstClr>
            </a:outerShdw>
          </a:effectLst>
        </p:spPr>
      </p:pic>
      <p:pic>
        <p:nvPicPr>
          <p:cNvPr id="12" name="Picture 11">
            <a:extLst>
              <a:ext uri="{FF2B5EF4-FFF2-40B4-BE49-F238E27FC236}">
                <a16:creationId xmlns:a16="http://schemas.microsoft.com/office/drawing/2014/main" id="{6DDFA346-E6AB-4515-AD04-588423A69500}"/>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1990" y="4008639"/>
            <a:ext cx="4115769" cy="2315120"/>
          </a:xfrm>
          <a:prstGeom prst="rect">
            <a:avLst/>
          </a:prstGeom>
          <a:effectLst>
            <a:outerShdw blurRad="50800" dist="139700" dir="2700000" algn="tl" rotWithShape="0">
              <a:prstClr val="black">
                <a:alpha val="56000"/>
              </a:prstClr>
            </a:outerShdw>
          </a:effectLst>
        </p:spPr>
      </p:pic>
      <p:grpSp>
        <p:nvGrpSpPr>
          <p:cNvPr id="18" name="Group 17">
            <a:extLst>
              <a:ext uri="{FF2B5EF4-FFF2-40B4-BE49-F238E27FC236}">
                <a16:creationId xmlns:a16="http://schemas.microsoft.com/office/drawing/2014/main" id="{72A06367-47BA-47F2-B1CD-AC16554DAAD0}"/>
              </a:ext>
            </a:extLst>
          </p:cNvPr>
          <p:cNvGrpSpPr/>
          <p:nvPr/>
        </p:nvGrpSpPr>
        <p:grpSpPr>
          <a:xfrm>
            <a:off x="4211639" y="1305127"/>
            <a:ext cx="3860844" cy="4671603"/>
            <a:chOff x="4211639" y="1305127"/>
            <a:chExt cx="3860844" cy="4671603"/>
          </a:xfrm>
        </p:grpSpPr>
        <p:pic>
          <p:nvPicPr>
            <p:cNvPr id="14" name="Picture 13">
              <a:extLst>
                <a:ext uri="{FF2B5EF4-FFF2-40B4-BE49-F238E27FC236}">
                  <a16:creationId xmlns:a16="http://schemas.microsoft.com/office/drawing/2014/main" id="{064D2D8D-75C7-4A96-86B5-76A588CF60AB}"/>
                </a:ext>
              </a:extLst>
            </p:cNvPr>
            <p:cNvPicPr>
              <a:picLocks noChangeAspect="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4224252" y="1305127"/>
              <a:ext cx="3848231" cy="2929371"/>
            </a:xfrm>
            <a:prstGeom prst="rect">
              <a:avLst/>
            </a:prstGeom>
          </p:spPr>
        </p:pic>
        <p:pic>
          <p:nvPicPr>
            <p:cNvPr id="16" name="Picture 15">
              <a:extLst>
                <a:ext uri="{FF2B5EF4-FFF2-40B4-BE49-F238E27FC236}">
                  <a16:creationId xmlns:a16="http://schemas.microsoft.com/office/drawing/2014/main" id="{7E431E20-9A65-4BFC-90E3-A7471C1D694D}"/>
                </a:ext>
              </a:extLst>
            </p:cNvPr>
            <p:cNvPicPr>
              <a:picLocks noChangeAspect="1"/>
            </p:cNvPicPr>
            <p:nvPr/>
          </p:nvPicPr>
          <p:blipFill rotWithShape="1">
            <a:blip r:embed="rId7">
              <a:clrChange>
                <a:clrFrom>
                  <a:srgbClr val="FFFFFF"/>
                </a:clrFrom>
                <a:clrTo>
                  <a:srgbClr val="FFFFFF">
                    <a:alpha val="0"/>
                  </a:srgbClr>
                </a:clrTo>
              </a:clrChange>
              <a:extLst>
                <a:ext uri="{28A0092B-C50C-407E-A947-70E740481C1C}">
                  <a14:useLocalDpi xmlns:a14="http://schemas.microsoft.com/office/drawing/2010/main" val="0"/>
                </a:ext>
                <a:ext uri="{837473B0-CC2E-450A-ABE3-18F120FF3D39}">
                  <a1611:picAttrSrcUrl xmlns:a1611="http://schemas.microsoft.com/office/drawing/2016/11/main" r:id="rId8"/>
                </a:ext>
              </a:extLst>
            </a:blip>
            <a:srcRect t="63627" b="1"/>
            <a:stretch/>
          </p:blipFill>
          <p:spPr>
            <a:xfrm>
              <a:off x="4211639" y="4161184"/>
              <a:ext cx="3848231" cy="1815546"/>
            </a:xfrm>
            <a:prstGeom prst="rect">
              <a:avLst/>
            </a:prstGeom>
          </p:spPr>
        </p:pic>
      </p:grpSp>
    </p:spTree>
    <p:extLst>
      <p:ext uri="{BB962C8B-B14F-4D97-AF65-F5344CB8AC3E}">
        <p14:creationId xmlns:p14="http://schemas.microsoft.com/office/powerpoint/2010/main" val="2481217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1+#ppt_w/2"/>
                                          </p:val>
                                        </p:tav>
                                        <p:tav tm="100000">
                                          <p:val>
                                            <p:strVal val="#ppt_x"/>
                                          </p:val>
                                        </p:tav>
                                      </p:tavLst>
                                    </p:anim>
                                    <p:anim calcmode="lin" valueType="num">
                                      <p:cBhvr additive="base">
                                        <p:cTn id="14"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1+#ppt_w/2"/>
                                          </p:val>
                                        </p:tav>
                                        <p:tav tm="100000">
                                          <p:val>
                                            <p:strVal val="#ppt_x"/>
                                          </p:val>
                                        </p:tav>
                                      </p:tavLst>
                                    </p:anim>
                                    <p:anim calcmode="lin" valueType="num">
                                      <p:cBhvr additive="base">
                                        <p:cTn id="20"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12"/>
                                        </p:tgtEl>
                                        <p:attrNameLst>
                                          <p:attrName>style.visibility</p:attrName>
                                        </p:attrNameLst>
                                      </p:cBhvr>
                                      <p:to>
                                        <p:strVal val="visible"/>
                                      </p:to>
                                    </p:set>
                                    <p:anim calcmode="lin" valueType="num">
                                      <p:cBhvr additive="base">
                                        <p:cTn id="25" dur="500" fill="hold"/>
                                        <p:tgtEl>
                                          <p:spTgt spid="12"/>
                                        </p:tgtEl>
                                        <p:attrNameLst>
                                          <p:attrName>ppt_x</p:attrName>
                                        </p:attrNameLst>
                                      </p:cBhvr>
                                      <p:tavLst>
                                        <p:tav tm="0">
                                          <p:val>
                                            <p:strVal val="0-#ppt_w/2"/>
                                          </p:val>
                                        </p:tav>
                                        <p:tav tm="100000">
                                          <p:val>
                                            <p:strVal val="#ppt_x"/>
                                          </p:val>
                                        </p:tav>
                                      </p:tavLst>
                                    </p:anim>
                                    <p:anim calcmode="lin" valueType="num">
                                      <p:cBhvr additive="base">
                                        <p:cTn id="26"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fade">
                                      <p:cBhvr>
                                        <p:cTn id="31"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7C074716-C3E8-4952-A74A-2AA808A37469}"/>
              </a:ext>
            </a:extLst>
          </p:cNvPr>
          <p:cNvSpPr>
            <a:spLocks noGrp="1"/>
          </p:cNvSpPr>
          <p:nvPr>
            <p:ph type="title"/>
          </p:nvPr>
        </p:nvSpPr>
        <p:spPr/>
        <p:txBody>
          <a:bodyPr/>
          <a:lstStyle/>
          <a:p>
            <a:r>
              <a:rPr lang="en-US" dirty="0"/>
              <a:t>Pockets</a:t>
            </a:r>
          </a:p>
        </p:txBody>
      </p:sp>
      <p:pic>
        <p:nvPicPr>
          <p:cNvPr id="6" name="Picture 5">
            <a:extLst>
              <a:ext uri="{FF2B5EF4-FFF2-40B4-BE49-F238E27FC236}">
                <a16:creationId xmlns:a16="http://schemas.microsoft.com/office/drawing/2014/main" id="{9F81CE13-D244-4592-9BF4-3CB3E01894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775013"/>
            <a:ext cx="3617843" cy="5052286"/>
          </a:xfrm>
          <a:prstGeom prst="rect">
            <a:avLst/>
          </a:prstGeom>
        </p:spPr>
      </p:pic>
      <p:pic>
        <p:nvPicPr>
          <p:cNvPr id="8" name="Picture 7">
            <a:extLst>
              <a:ext uri="{FF2B5EF4-FFF2-40B4-BE49-F238E27FC236}">
                <a16:creationId xmlns:a16="http://schemas.microsoft.com/office/drawing/2014/main" id="{6FAA7BA7-B129-44D2-93FA-DDA002DE496F}"/>
              </a:ext>
            </a:extLst>
          </p:cNvPr>
          <p:cNvPicPr>
            <a:picLocks noChangeAspect="1"/>
          </p:cNvPicPr>
          <p:nvPr/>
        </p:nvPicPr>
        <p:blipFill rotWithShape="1">
          <a:blip r:embed="rId3">
            <a:extLst>
              <a:ext uri="{28A0092B-C50C-407E-A947-70E740481C1C}">
                <a14:useLocalDpi xmlns:a14="http://schemas.microsoft.com/office/drawing/2010/main" val="0"/>
              </a:ext>
            </a:extLst>
          </a:blip>
          <a:srcRect l="12911" t="-1192" r="18124" b="23050"/>
          <a:stretch/>
        </p:blipFill>
        <p:spPr>
          <a:xfrm>
            <a:off x="8390965" y="1697419"/>
            <a:ext cx="3801035" cy="5160581"/>
          </a:xfrm>
          <a:prstGeom prst="rect">
            <a:avLst/>
          </a:prstGeom>
        </p:spPr>
      </p:pic>
      <p:pic>
        <p:nvPicPr>
          <p:cNvPr id="9" name="Picture 8">
            <a:extLst>
              <a:ext uri="{FF2B5EF4-FFF2-40B4-BE49-F238E27FC236}">
                <a16:creationId xmlns:a16="http://schemas.microsoft.com/office/drawing/2014/main" id="{1B176FA5-9838-4396-8948-69A2EAB16A4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10074" y="1762038"/>
            <a:ext cx="3388659" cy="5082988"/>
          </a:xfrm>
          <a:prstGeom prst="rect">
            <a:avLst/>
          </a:prstGeom>
        </p:spPr>
      </p:pic>
      <p:pic>
        <p:nvPicPr>
          <p:cNvPr id="4" name="Picture 3">
            <a:extLst>
              <a:ext uri="{FF2B5EF4-FFF2-40B4-BE49-F238E27FC236}">
                <a16:creationId xmlns:a16="http://schemas.microsoft.com/office/drawing/2014/main" id="{162D769A-3D16-4182-86C7-88AC9DFE5394}"/>
              </a:ext>
            </a:extLst>
          </p:cNvPr>
          <p:cNvPicPr>
            <a:picLocks noChangeAspect="1"/>
          </p:cNvPicPr>
          <p:nvPr/>
        </p:nvPicPr>
        <p:blipFill rotWithShape="1">
          <a:blip r:embed="rId5">
            <a:extLst>
              <a:ext uri="{28A0092B-C50C-407E-A947-70E740481C1C}">
                <a14:useLocalDpi xmlns:a14="http://schemas.microsoft.com/office/drawing/2010/main" val="0"/>
              </a:ext>
            </a:extLst>
          </a:blip>
          <a:srcRect t="16447" b="61571"/>
          <a:stretch/>
        </p:blipFill>
        <p:spPr>
          <a:xfrm>
            <a:off x="0" y="0"/>
            <a:ext cx="12311226" cy="1779765"/>
          </a:xfrm>
          <a:prstGeom prst="rect">
            <a:avLst/>
          </a:prstGeom>
        </p:spPr>
      </p:pic>
    </p:spTree>
    <p:extLst>
      <p:ext uri="{BB962C8B-B14F-4D97-AF65-F5344CB8AC3E}">
        <p14:creationId xmlns:p14="http://schemas.microsoft.com/office/powerpoint/2010/main" val="3712743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51EA33B-A7C5-427B-98DA-D03B6D37ADD8}"/>
              </a:ext>
            </a:extLst>
          </p:cNvPr>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59953" y="685800"/>
            <a:ext cx="4973594" cy="5671643"/>
          </a:xfrm>
          <a:prstGeom prst="rect">
            <a:avLst/>
          </a:prstGeom>
        </p:spPr>
      </p:pic>
      <p:pic>
        <p:nvPicPr>
          <p:cNvPr id="8" name="Picture 7">
            <a:extLst>
              <a:ext uri="{FF2B5EF4-FFF2-40B4-BE49-F238E27FC236}">
                <a16:creationId xmlns:a16="http://schemas.microsoft.com/office/drawing/2014/main" id="{D5337DB3-C99E-4E3D-80BF-3A4EFF8594A0}"/>
              </a:ext>
            </a:extLst>
          </p:cNvPr>
          <p:cNvPicPr>
            <a:picLocks noChangeAspect="1"/>
          </p:cNvPicPr>
          <p:nvPr/>
        </p:nvPicPr>
        <p:blipFill rotWithShape="1">
          <a:blip r:embed="rId3">
            <a:extLst>
              <a:ext uri="{28A0092B-C50C-407E-A947-70E740481C1C}">
                <a14:useLocalDpi xmlns:a14="http://schemas.microsoft.com/office/drawing/2010/main" val="0"/>
              </a:ext>
            </a:extLst>
          </a:blip>
          <a:srcRect l="8088"/>
          <a:stretch/>
        </p:blipFill>
        <p:spPr>
          <a:xfrm flipH="1">
            <a:off x="7976529" y="0"/>
            <a:ext cx="4202214" cy="6858000"/>
          </a:xfrm>
          <a:prstGeom prst="rect">
            <a:avLst/>
          </a:prstGeom>
        </p:spPr>
      </p:pic>
      <p:sp>
        <p:nvSpPr>
          <p:cNvPr id="10" name="Rectangle 9">
            <a:extLst>
              <a:ext uri="{FF2B5EF4-FFF2-40B4-BE49-F238E27FC236}">
                <a16:creationId xmlns:a16="http://schemas.microsoft.com/office/drawing/2014/main" id="{0485FBD3-E5F7-48B2-AF21-C39E05295282}"/>
              </a:ext>
            </a:extLst>
          </p:cNvPr>
          <p:cNvSpPr/>
          <p:nvPr/>
        </p:nvSpPr>
        <p:spPr>
          <a:xfrm>
            <a:off x="2842953" y="227215"/>
            <a:ext cx="1152698" cy="1075112"/>
          </a:xfrm>
          <a:prstGeom prst="rect">
            <a:avLst/>
          </a:prstGeom>
          <a:solidFill>
            <a:srgbClr val="FEFE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7A4DC2E7-E295-4289-8664-8A792380A32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10000" y="0"/>
            <a:ext cx="4572000" cy="6858000"/>
          </a:xfrm>
          <a:prstGeom prst="rect">
            <a:avLst/>
          </a:prstGeom>
        </p:spPr>
      </p:pic>
      <p:sp>
        <p:nvSpPr>
          <p:cNvPr id="12" name="TextBox 11">
            <a:extLst>
              <a:ext uri="{FF2B5EF4-FFF2-40B4-BE49-F238E27FC236}">
                <a16:creationId xmlns:a16="http://schemas.microsoft.com/office/drawing/2014/main" id="{3E79759F-976F-49AC-A4EA-9D43BA49A580}"/>
              </a:ext>
            </a:extLst>
          </p:cNvPr>
          <p:cNvSpPr txBox="1"/>
          <p:nvPr/>
        </p:nvSpPr>
        <p:spPr>
          <a:xfrm>
            <a:off x="405848" y="284038"/>
            <a:ext cx="702885" cy="461665"/>
          </a:xfrm>
          <a:prstGeom prst="rect">
            <a:avLst/>
          </a:prstGeom>
          <a:noFill/>
        </p:spPr>
        <p:txBody>
          <a:bodyPr wrap="none" rtlCol="0">
            <a:spAutoFit/>
          </a:bodyPr>
          <a:lstStyle/>
          <a:p>
            <a:r>
              <a:rPr lang="en-US" sz="2400" b="1" dirty="0"/>
              <a:t>Etsy</a:t>
            </a:r>
            <a:endParaRPr lang="en-US" sz="2000" b="1" dirty="0"/>
          </a:p>
        </p:txBody>
      </p:sp>
    </p:spTree>
    <p:extLst>
      <p:ext uri="{BB962C8B-B14F-4D97-AF65-F5344CB8AC3E}">
        <p14:creationId xmlns:p14="http://schemas.microsoft.com/office/powerpoint/2010/main" val="6499796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37" presetClass="entr" presetSubtype="0"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1000"/>
                                        <p:tgtEl>
                                          <p:spTgt spid="12"/>
                                        </p:tgtEl>
                                      </p:cBhvr>
                                    </p:animEffect>
                                    <p:anim calcmode="lin" valueType="num">
                                      <p:cBhvr>
                                        <p:cTn id="23" dur="1000" fill="hold"/>
                                        <p:tgtEl>
                                          <p:spTgt spid="12"/>
                                        </p:tgtEl>
                                        <p:attrNameLst>
                                          <p:attrName>ppt_x</p:attrName>
                                        </p:attrNameLst>
                                      </p:cBhvr>
                                      <p:tavLst>
                                        <p:tav tm="0">
                                          <p:val>
                                            <p:strVal val="#ppt_x"/>
                                          </p:val>
                                        </p:tav>
                                        <p:tav tm="100000">
                                          <p:val>
                                            <p:strVal val="#ppt_x"/>
                                          </p:val>
                                        </p:tav>
                                      </p:tavLst>
                                    </p:anim>
                                    <p:anim calcmode="lin" valueType="num">
                                      <p:cBhvr>
                                        <p:cTn id="24" dur="900" decel="100000" fill="hold"/>
                                        <p:tgtEl>
                                          <p:spTgt spid="12"/>
                                        </p:tgtEl>
                                        <p:attrNameLst>
                                          <p:attrName>ppt_y</p:attrName>
                                        </p:attrNameLst>
                                      </p:cBhvr>
                                      <p:tavLst>
                                        <p:tav tm="0">
                                          <p:val>
                                            <p:strVal val="#ppt_y+1"/>
                                          </p:val>
                                        </p:tav>
                                        <p:tav tm="100000">
                                          <p:val>
                                            <p:strVal val="#ppt_y-.03"/>
                                          </p:val>
                                        </p:tav>
                                      </p:tavLst>
                                    </p:anim>
                                    <p:anim calcmode="lin" valueType="num">
                                      <p:cBhvr>
                                        <p:cTn id="25" dur="100" accel="100000" fill="hold">
                                          <p:stCondLst>
                                            <p:cond delay="900"/>
                                          </p:stCondLst>
                                        </p:cTn>
                                        <p:tgtEl>
                                          <p:spTgt spid="12"/>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5149B-3C1E-4BF4-B810-3A4ADDD4AA8C}"/>
              </a:ext>
            </a:extLst>
          </p:cNvPr>
          <p:cNvSpPr>
            <a:spLocks noGrp="1"/>
          </p:cNvSpPr>
          <p:nvPr>
            <p:ph type="title"/>
          </p:nvPr>
        </p:nvSpPr>
        <p:spPr>
          <a:xfrm>
            <a:off x="831850" y="1709738"/>
            <a:ext cx="10515600" cy="3617636"/>
          </a:xfrm>
        </p:spPr>
        <p:txBody>
          <a:bodyPr>
            <a:normAutofit/>
          </a:bodyPr>
          <a:lstStyle/>
          <a:p>
            <a:r>
              <a:rPr lang="en-US" dirty="0"/>
              <a:t>Technology drives fashion</a:t>
            </a:r>
            <a:br>
              <a:rPr lang="en-US" dirty="0"/>
            </a:br>
            <a:r>
              <a:rPr lang="en-US" dirty="0"/>
              <a:t>- For the stupid</a:t>
            </a:r>
            <a:br>
              <a:rPr lang="en-US" dirty="0"/>
            </a:br>
            <a:r>
              <a:rPr lang="en-US" dirty="0"/>
              <a:t>- For the good</a:t>
            </a:r>
            <a:br>
              <a:rPr lang="en-US" dirty="0"/>
            </a:br>
            <a:endParaRPr lang="en-US" dirty="0"/>
          </a:p>
        </p:txBody>
      </p:sp>
      <p:sp>
        <p:nvSpPr>
          <p:cNvPr id="4" name="Text Placeholder 3">
            <a:extLst>
              <a:ext uri="{FF2B5EF4-FFF2-40B4-BE49-F238E27FC236}">
                <a16:creationId xmlns:a16="http://schemas.microsoft.com/office/drawing/2014/main" id="{FE67FF7C-2266-4EA0-A5D8-24112FD3B6A6}"/>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053789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561E79-BE5C-48A6-8826-D31864207E39}"/>
              </a:ext>
            </a:extLst>
          </p:cNvPr>
          <p:cNvSpPr>
            <a:spLocks noGrp="1"/>
          </p:cNvSpPr>
          <p:nvPr>
            <p:ph type="title"/>
          </p:nvPr>
        </p:nvSpPr>
        <p:spPr/>
        <p:txBody>
          <a:bodyPr/>
          <a:lstStyle/>
          <a:p>
            <a:r>
              <a:rPr lang="en-US" dirty="0"/>
              <a:t>Pockets, not truss roofs</a:t>
            </a:r>
          </a:p>
        </p:txBody>
      </p:sp>
      <p:sp>
        <p:nvSpPr>
          <p:cNvPr id="3" name="Text Placeholder 2">
            <a:extLst>
              <a:ext uri="{FF2B5EF4-FFF2-40B4-BE49-F238E27FC236}">
                <a16:creationId xmlns:a16="http://schemas.microsoft.com/office/drawing/2014/main" id="{0F1939AE-A91A-4D5C-A9C9-AE938D58E9D5}"/>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0228686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22B109C-5D43-4DBC-BF14-0D738F453105}"/>
              </a:ext>
            </a:extLst>
          </p:cNvPr>
          <p:cNvSpPr>
            <a:spLocks noGrp="1"/>
          </p:cNvSpPr>
          <p:nvPr>
            <p:ph idx="1"/>
          </p:nvPr>
        </p:nvSpPr>
        <p:spPr>
          <a:xfrm>
            <a:off x="1000570" y="2688051"/>
            <a:ext cx="5758070" cy="3804824"/>
          </a:xfrm>
        </p:spPr>
        <p:txBody>
          <a:bodyPr/>
          <a:lstStyle/>
          <a:p>
            <a:r>
              <a:rPr lang="en-US" dirty="0"/>
              <a:t>We have a desire for functional</a:t>
            </a:r>
          </a:p>
          <a:p>
            <a:r>
              <a:rPr lang="en-US" dirty="0"/>
              <a:t>Functional includes cultural change</a:t>
            </a:r>
          </a:p>
          <a:p>
            <a:r>
              <a:rPr lang="en-US" dirty="0"/>
              <a:t>Fashion can add real value, or not</a:t>
            </a:r>
          </a:p>
        </p:txBody>
      </p:sp>
      <p:sp>
        <p:nvSpPr>
          <p:cNvPr id="7" name="Right Brace 6">
            <a:extLst>
              <a:ext uri="{FF2B5EF4-FFF2-40B4-BE49-F238E27FC236}">
                <a16:creationId xmlns:a16="http://schemas.microsoft.com/office/drawing/2014/main" id="{393732D9-DC3D-4A4B-B38E-883F8989E483}"/>
              </a:ext>
            </a:extLst>
          </p:cNvPr>
          <p:cNvSpPr/>
          <p:nvPr/>
        </p:nvSpPr>
        <p:spPr>
          <a:xfrm>
            <a:off x="6530040" y="2747685"/>
            <a:ext cx="841513" cy="1398105"/>
          </a:xfrm>
          <a:prstGeom prst="rightBrace">
            <a:avLst>
              <a:gd name="adj1" fmla="val 26443"/>
              <a:gd name="adj2" fmla="val 50909"/>
            </a:avLst>
          </a:prstGeom>
          <a:ln w="76200"/>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a:p>
        </p:txBody>
      </p:sp>
      <p:sp>
        <p:nvSpPr>
          <p:cNvPr id="6" name="Content Placeholder 4">
            <a:extLst>
              <a:ext uri="{FF2B5EF4-FFF2-40B4-BE49-F238E27FC236}">
                <a16:creationId xmlns:a16="http://schemas.microsoft.com/office/drawing/2014/main" id="{C8850E33-094F-4143-B859-4B0D7748DD79}"/>
              </a:ext>
            </a:extLst>
          </p:cNvPr>
          <p:cNvSpPr txBox="1">
            <a:spLocks/>
          </p:cNvSpPr>
          <p:nvPr/>
        </p:nvSpPr>
        <p:spPr>
          <a:xfrm>
            <a:off x="7371553" y="3211512"/>
            <a:ext cx="4156724" cy="3281363"/>
          </a:xfrm>
          <a:prstGeom prst="rect">
            <a:avLst/>
          </a:prstGeom>
          <a:solidFill>
            <a:schemeClr val="bg1"/>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Explore and experiment</a:t>
            </a:r>
          </a:p>
        </p:txBody>
      </p:sp>
      <p:sp>
        <p:nvSpPr>
          <p:cNvPr id="9" name="Title 8">
            <a:extLst>
              <a:ext uri="{FF2B5EF4-FFF2-40B4-BE49-F238E27FC236}">
                <a16:creationId xmlns:a16="http://schemas.microsoft.com/office/drawing/2014/main" id="{4AA23FFC-F827-4A14-9DA5-5E5DA92B4947}"/>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3124839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50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par>
                          <p:cTn id="8" fill="hold">
                            <p:stCondLst>
                              <p:cond delay="1000"/>
                            </p:stCondLst>
                            <p:childTnLst>
                              <p:par>
                                <p:cTn id="9" presetID="10" presetClass="entr" presetSubtype="0" fill="hold" grpId="0" nodeType="afterEffect">
                                  <p:stCondLst>
                                    <p:cond delay="500"/>
                                  </p:stCondLst>
                                  <p:childTnLst>
                                    <p:set>
                                      <p:cBhvr>
                                        <p:cTn id="10" dur="1" fill="hold">
                                          <p:stCondLst>
                                            <p:cond delay="0"/>
                                          </p:stCondLst>
                                        </p:cTn>
                                        <p:tgtEl>
                                          <p:spTgt spid="5">
                                            <p:txEl>
                                              <p:pRg st="1" end="1"/>
                                            </p:txEl>
                                          </p:spTgt>
                                        </p:tgtEl>
                                        <p:attrNameLst>
                                          <p:attrName>style.visibility</p:attrName>
                                        </p:attrNameLst>
                                      </p:cBhvr>
                                      <p:to>
                                        <p:strVal val="visible"/>
                                      </p:to>
                                    </p:set>
                                    <p:animEffect transition="in" filter="fade">
                                      <p:cBhvr>
                                        <p:cTn id="11" dur="500"/>
                                        <p:tgtEl>
                                          <p:spTgt spid="5">
                                            <p:txEl>
                                              <p:pRg st="1" end="1"/>
                                            </p:txEl>
                                          </p:spTgt>
                                        </p:tgtEl>
                                      </p:cBhvr>
                                    </p:animEffect>
                                  </p:childTnLst>
                                </p:cTn>
                              </p:par>
                            </p:childTnLst>
                          </p:cTn>
                        </p:par>
                        <p:par>
                          <p:cTn id="12" fill="hold">
                            <p:stCondLst>
                              <p:cond delay="2000"/>
                            </p:stCondLst>
                            <p:childTnLst>
                              <p:par>
                                <p:cTn id="13" presetID="10" presetClass="entr" presetSubtype="0" fill="hold" grpId="0" nodeType="afterEffect">
                                  <p:stCondLst>
                                    <p:cond delay="500"/>
                                  </p:stCondLst>
                                  <p:childTnLst>
                                    <p:set>
                                      <p:cBhvr>
                                        <p:cTn id="14" dur="1" fill="hold">
                                          <p:stCondLst>
                                            <p:cond delay="0"/>
                                          </p:stCondLst>
                                        </p:cTn>
                                        <p:tgtEl>
                                          <p:spTgt spid="5">
                                            <p:txEl>
                                              <p:pRg st="2" end="2"/>
                                            </p:txEl>
                                          </p:spTgt>
                                        </p:tgtEl>
                                        <p:attrNameLst>
                                          <p:attrName>style.visibility</p:attrName>
                                        </p:attrNameLst>
                                      </p:cBhvr>
                                      <p:to>
                                        <p:strVal val="visible"/>
                                      </p:to>
                                    </p:set>
                                    <p:animEffect transition="in" filter="fade">
                                      <p:cBhvr>
                                        <p:cTn id="15" dur="500"/>
                                        <p:tgtEl>
                                          <p:spTgt spid="5">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7" presetClass="entr" presetSubtype="8"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anim calcmode="lin" valueType="num">
                                      <p:cBhvr>
                                        <p:cTn id="20" dur="500" fill="hold"/>
                                        <p:tgtEl>
                                          <p:spTgt spid="7"/>
                                        </p:tgtEl>
                                        <p:attrNameLst>
                                          <p:attrName>ppt_x</p:attrName>
                                        </p:attrNameLst>
                                      </p:cBhvr>
                                      <p:tavLst>
                                        <p:tav tm="0">
                                          <p:val>
                                            <p:strVal val="#ppt_x-#ppt_w/2"/>
                                          </p:val>
                                        </p:tav>
                                        <p:tav tm="100000">
                                          <p:val>
                                            <p:strVal val="#ppt_x"/>
                                          </p:val>
                                        </p:tav>
                                      </p:tavLst>
                                    </p:anim>
                                    <p:anim calcmode="lin" valueType="num">
                                      <p:cBhvr>
                                        <p:cTn id="21" dur="500" fill="hold"/>
                                        <p:tgtEl>
                                          <p:spTgt spid="7"/>
                                        </p:tgtEl>
                                        <p:attrNameLst>
                                          <p:attrName>ppt_y</p:attrName>
                                        </p:attrNameLst>
                                      </p:cBhvr>
                                      <p:tavLst>
                                        <p:tav tm="0">
                                          <p:val>
                                            <p:strVal val="#ppt_y"/>
                                          </p:val>
                                        </p:tav>
                                        <p:tav tm="100000">
                                          <p:val>
                                            <p:strVal val="#ppt_y"/>
                                          </p:val>
                                        </p:tav>
                                      </p:tavLst>
                                    </p:anim>
                                    <p:anim calcmode="lin" valueType="num">
                                      <p:cBhvr>
                                        <p:cTn id="22" dur="500" fill="hold"/>
                                        <p:tgtEl>
                                          <p:spTgt spid="7"/>
                                        </p:tgtEl>
                                        <p:attrNameLst>
                                          <p:attrName>ppt_w</p:attrName>
                                        </p:attrNameLst>
                                      </p:cBhvr>
                                      <p:tavLst>
                                        <p:tav tm="0">
                                          <p:val>
                                            <p:fltVal val="0"/>
                                          </p:val>
                                        </p:tav>
                                        <p:tav tm="100000">
                                          <p:val>
                                            <p:strVal val="#ppt_w"/>
                                          </p:val>
                                        </p:tav>
                                      </p:tavLst>
                                    </p:anim>
                                    <p:anim calcmode="lin" valueType="num">
                                      <p:cBhvr>
                                        <p:cTn id="23" dur="500" fill="hold"/>
                                        <p:tgtEl>
                                          <p:spTgt spid="7"/>
                                        </p:tgtEl>
                                        <p:attrNameLst>
                                          <p:attrName>ppt_h</p:attrName>
                                        </p:attrNameLst>
                                      </p:cBhvr>
                                      <p:tavLst>
                                        <p:tav tm="0">
                                          <p:val>
                                            <p:strVal val="#ppt_h"/>
                                          </p:val>
                                        </p:tav>
                                        <p:tav tm="100000">
                                          <p:val>
                                            <p:strVal val="#ppt_h"/>
                                          </p:val>
                                        </p:tav>
                                      </p:tavLst>
                                    </p:anim>
                                  </p:childTnLst>
                                </p:cTn>
                              </p:par>
                            </p:childTnLst>
                          </p:cTn>
                        </p:par>
                        <p:par>
                          <p:cTn id="24" fill="hold">
                            <p:stCondLst>
                              <p:cond delay="500"/>
                            </p:stCondLst>
                            <p:childTnLst>
                              <p:par>
                                <p:cTn id="25" presetID="22" presetClass="entr" presetSubtype="8" fill="hold" grpId="0" nodeType="after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wipe(left)">
                                      <p:cBhvr>
                                        <p:cTn id="27"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7" grpId="0" animBg="1"/>
      <p:bldP spid="6"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F8638D8-FECB-4E29-A486-D5E87E37A8F9}"/>
              </a:ext>
            </a:extLst>
          </p:cNvPr>
          <p:cNvSpPr>
            <a:spLocks noGrp="1"/>
          </p:cNvSpPr>
          <p:nvPr>
            <p:ph type="title"/>
          </p:nvPr>
        </p:nvSpPr>
        <p:spPr/>
        <p:txBody>
          <a:bodyPr/>
          <a:lstStyle/>
          <a:p>
            <a:r>
              <a:rPr lang="en-US" dirty="0"/>
              <a:t>What is a Functional Language?</a:t>
            </a:r>
          </a:p>
        </p:txBody>
      </p:sp>
      <p:sp>
        <p:nvSpPr>
          <p:cNvPr id="7" name="Text Placeholder 6">
            <a:extLst>
              <a:ext uri="{FF2B5EF4-FFF2-40B4-BE49-F238E27FC236}">
                <a16:creationId xmlns:a16="http://schemas.microsoft.com/office/drawing/2014/main" id="{C4254374-AA6E-4588-A7AC-7F3685AA4962}"/>
              </a:ext>
            </a:extLst>
          </p:cNvPr>
          <p:cNvSpPr>
            <a:spLocks noGrp="1"/>
          </p:cNvSpPr>
          <p:nvPr>
            <p:ph type="body" idx="1"/>
          </p:nvPr>
        </p:nvSpPr>
        <p:spPr/>
        <p:txBody>
          <a:bodyPr/>
          <a:lstStyle/>
          <a:p>
            <a:r>
              <a:rPr lang="en-US" dirty="0"/>
              <a:t>Functional Language</a:t>
            </a:r>
          </a:p>
        </p:txBody>
      </p:sp>
      <p:sp>
        <p:nvSpPr>
          <p:cNvPr id="8" name="Content Placeholder 7">
            <a:extLst>
              <a:ext uri="{FF2B5EF4-FFF2-40B4-BE49-F238E27FC236}">
                <a16:creationId xmlns:a16="http://schemas.microsoft.com/office/drawing/2014/main" id="{3B5867A0-4A1B-43CB-A242-346E7B54465C}"/>
              </a:ext>
            </a:extLst>
          </p:cNvPr>
          <p:cNvSpPr>
            <a:spLocks noGrp="1"/>
          </p:cNvSpPr>
          <p:nvPr>
            <p:ph sz="half" idx="2"/>
          </p:nvPr>
        </p:nvSpPr>
        <p:spPr/>
        <p:txBody>
          <a:bodyPr/>
          <a:lstStyle/>
          <a:p>
            <a:r>
              <a:rPr lang="en-US" dirty="0"/>
              <a:t>Central construct is a function</a:t>
            </a:r>
          </a:p>
          <a:p>
            <a:r>
              <a:rPr lang="en-US" dirty="0"/>
              <a:t>Functions are first class citizens</a:t>
            </a:r>
          </a:p>
        </p:txBody>
      </p:sp>
      <p:sp>
        <p:nvSpPr>
          <p:cNvPr id="9" name="Text Placeholder 8">
            <a:extLst>
              <a:ext uri="{FF2B5EF4-FFF2-40B4-BE49-F238E27FC236}">
                <a16:creationId xmlns:a16="http://schemas.microsoft.com/office/drawing/2014/main" id="{BCB68067-E887-46B2-ACBD-D63F52A7F199}"/>
              </a:ext>
            </a:extLst>
          </p:cNvPr>
          <p:cNvSpPr>
            <a:spLocks noGrp="1"/>
          </p:cNvSpPr>
          <p:nvPr>
            <p:ph type="body" sz="quarter" idx="3"/>
          </p:nvPr>
        </p:nvSpPr>
        <p:spPr/>
        <p:txBody>
          <a:bodyPr/>
          <a:lstStyle/>
          <a:p>
            <a:r>
              <a:rPr lang="en-US" dirty="0"/>
              <a:t>Object Oriented Language</a:t>
            </a:r>
          </a:p>
        </p:txBody>
      </p:sp>
      <p:sp>
        <p:nvSpPr>
          <p:cNvPr id="10" name="Content Placeholder 9">
            <a:extLst>
              <a:ext uri="{FF2B5EF4-FFF2-40B4-BE49-F238E27FC236}">
                <a16:creationId xmlns:a16="http://schemas.microsoft.com/office/drawing/2014/main" id="{0EF6BF6D-6B66-4A6E-93B4-09F4F3A67E2B}"/>
              </a:ext>
            </a:extLst>
          </p:cNvPr>
          <p:cNvSpPr>
            <a:spLocks noGrp="1"/>
          </p:cNvSpPr>
          <p:nvPr>
            <p:ph sz="quarter" idx="4"/>
          </p:nvPr>
        </p:nvSpPr>
        <p:spPr>
          <a:xfrm>
            <a:off x="6172200" y="2505075"/>
            <a:ext cx="5288280" cy="3684588"/>
          </a:xfrm>
        </p:spPr>
        <p:txBody>
          <a:bodyPr/>
          <a:lstStyle/>
          <a:p>
            <a:r>
              <a:rPr lang="en-US" dirty="0"/>
              <a:t>Central concept is a class</a:t>
            </a:r>
          </a:p>
          <a:p>
            <a:r>
              <a:rPr lang="en-US" dirty="0"/>
              <a:t>Functions may be (or may not be) first class citizens</a:t>
            </a:r>
          </a:p>
        </p:txBody>
      </p:sp>
    </p:spTree>
    <p:extLst>
      <p:ext uri="{BB962C8B-B14F-4D97-AF65-F5344CB8AC3E}">
        <p14:creationId xmlns:p14="http://schemas.microsoft.com/office/powerpoint/2010/main" val="2911638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p:bldP spid="10" grpId="0" uiExpand="1"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F8638D8-FECB-4E29-A486-D5E87E37A8F9}"/>
              </a:ext>
            </a:extLst>
          </p:cNvPr>
          <p:cNvSpPr>
            <a:spLocks noGrp="1"/>
          </p:cNvSpPr>
          <p:nvPr>
            <p:ph type="title"/>
          </p:nvPr>
        </p:nvSpPr>
        <p:spPr/>
        <p:txBody>
          <a:bodyPr/>
          <a:lstStyle/>
          <a:p>
            <a:r>
              <a:rPr lang="en-US" dirty="0"/>
              <a:t>Bigger distinctions</a:t>
            </a:r>
          </a:p>
        </p:txBody>
      </p:sp>
      <p:sp>
        <p:nvSpPr>
          <p:cNvPr id="8" name="Content Placeholder 7">
            <a:extLst>
              <a:ext uri="{FF2B5EF4-FFF2-40B4-BE49-F238E27FC236}">
                <a16:creationId xmlns:a16="http://schemas.microsoft.com/office/drawing/2014/main" id="{3B5867A0-4A1B-43CB-A242-346E7B54465C}"/>
              </a:ext>
            </a:extLst>
          </p:cNvPr>
          <p:cNvSpPr>
            <a:spLocks noGrp="1"/>
          </p:cNvSpPr>
          <p:nvPr>
            <p:ph idx="1"/>
          </p:nvPr>
        </p:nvSpPr>
        <p:spPr>
          <a:xfrm>
            <a:off x="1696278" y="1825625"/>
            <a:ext cx="9657522" cy="4351338"/>
          </a:xfrm>
        </p:spPr>
        <p:txBody>
          <a:bodyPr/>
          <a:lstStyle/>
          <a:p>
            <a:r>
              <a:rPr lang="en-US" dirty="0"/>
              <a:t>Dynamic vs Strong/static typing</a:t>
            </a:r>
          </a:p>
          <a:p>
            <a:pPr lvl="1"/>
            <a:r>
              <a:rPr lang="en-US" dirty="0"/>
              <a:t>JavaScript vs Haskell and C#</a:t>
            </a:r>
          </a:p>
          <a:p>
            <a:r>
              <a:rPr lang="en-US" dirty="0"/>
              <a:t>Compiler intensity (policing)</a:t>
            </a:r>
          </a:p>
          <a:p>
            <a:pPr lvl="1"/>
            <a:r>
              <a:rPr lang="en-US" dirty="0"/>
              <a:t>JavaScript vs Haskell and C#</a:t>
            </a:r>
          </a:p>
          <a:p>
            <a:r>
              <a:rPr lang="en-US" dirty="0"/>
              <a:t>Compiled vs. interpreted</a:t>
            </a:r>
          </a:p>
          <a:p>
            <a:pPr lvl="1"/>
            <a:r>
              <a:rPr lang="en-US" dirty="0"/>
              <a:t>C# vs Visual Basic for Applications (VBA)</a:t>
            </a:r>
          </a:p>
          <a:p>
            <a:pPr lvl="1"/>
            <a:endParaRPr lang="en-US" dirty="0"/>
          </a:p>
        </p:txBody>
      </p:sp>
      <p:sp>
        <p:nvSpPr>
          <p:cNvPr id="6" name="Content Placeholder 7">
            <a:extLst>
              <a:ext uri="{FF2B5EF4-FFF2-40B4-BE49-F238E27FC236}">
                <a16:creationId xmlns:a16="http://schemas.microsoft.com/office/drawing/2014/main" id="{9DC4457C-C420-4AFA-A30D-10CAB0C58B6F}"/>
              </a:ext>
            </a:extLst>
          </p:cNvPr>
          <p:cNvSpPr txBox="1">
            <a:spLocks/>
          </p:cNvSpPr>
          <p:nvPr/>
        </p:nvSpPr>
        <p:spPr>
          <a:xfrm>
            <a:off x="6036365" y="4875351"/>
            <a:ext cx="9657522" cy="198264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Support for REPL</a:t>
            </a:r>
          </a:p>
          <a:p>
            <a:pPr lvl="1"/>
            <a:r>
              <a:rPr lang="en-US" dirty="0"/>
              <a:t>PowerShell or F# (C# Interactive)</a:t>
            </a:r>
          </a:p>
          <a:p>
            <a:pPr lvl="1"/>
            <a:endParaRPr lang="en-US" dirty="0"/>
          </a:p>
        </p:txBody>
      </p:sp>
    </p:spTree>
    <p:extLst>
      <p:ext uri="{BB962C8B-B14F-4D97-AF65-F5344CB8AC3E}">
        <p14:creationId xmlns:p14="http://schemas.microsoft.com/office/powerpoint/2010/main" val="2550071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
                                            <p:txEl>
                                              <p:pRg st="0" end="0"/>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p:bldP spid="6" grpId="0" uiExpand="1"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5B2845-3F35-4276-A6C4-1EF30ABDD947}"/>
              </a:ext>
            </a:extLst>
          </p:cNvPr>
          <p:cNvSpPr>
            <a:spLocks noGrp="1"/>
          </p:cNvSpPr>
          <p:nvPr>
            <p:ph type="title"/>
          </p:nvPr>
        </p:nvSpPr>
        <p:spPr/>
        <p:txBody>
          <a:bodyPr/>
          <a:lstStyle/>
          <a:p>
            <a:r>
              <a:rPr lang="en-US" dirty="0"/>
              <a:t>Why functional in an OO world?</a:t>
            </a:r>
          </a:p>
        </p:txBody>
      </p:sp>
      <p:sp>
        <p:nvSpPr>
          <p:cNvPr id="3" name="Content Placeholder 2">
            <a:extLst>
              <a:ext uri="{FF2B5EF4-FFF2-40B4-BE49-F238E27FC236}">
                <a16:creationId xmlns:a16="http://schemas.microsoft.com/office/drawing/2014/main" id="{78213EB1-9A6B-41A0-8287-105C456293B3}"/>
              </a:ext>
            </a:extLst>
          </p:cNvPr>
          <p:cNvSpPr>
            <a:spLocks noGrp="1"/>
          </p:cNvSpPr>
          <p:nvPr>
            <p:ph sz="half" idx="1"/>
          </p:nvPr>
        </p:nvSpPr>
        <p:spPr>
          <a:xfrm>
            <a:off x="2240280" y="1825625"/>
            <a:ext cx="2797233" cy="3110810"/>
          </a:xfrm>
        </p:spPr>
        <p:txBody>
          <a:bodyPr>
            <a:normAutofit/>
          </a:bodyPr>
          <a:lstStyle/>
          <a:p>
            <a:r>
              <a:rPr lang="en-US" dirty="0"/>
              <a:t>Testability</a:t>
            </a:r>
          </a:p>
          <a:p>
            <a:r>
              <a:rPr lang="en-US" dirty="0"/>
              <a:t>Parallelism</a:t>
            </a:r>
          </a:p>
          <a:p>
            <a:r>
              <a:rPr lang="en-US" dirty="0"/>
              <a:t>Reuse</a:t>
            </a:r>
          </a:p>
          <a:p>
            <a:r>
              <a:rPr lang="en-US" dirty="0"/>
              <a:t>Expressiveness</a:t>
            </a:r>
          </a:p>
          <a:p>
            <a:r>
              <a:rPr lang="en-US" dirty="0"/>
              <a:t>Reasonableness</a:t>
            </a:r>
          </a:p>
        </p:txBody>
      </p:sp>
      <p:sp>
        <p:nvSpPr>
          <p:cNvPr id="4" name="Content Placeholder 3">
            <a:extLst>
              <a:ext uri="{FF2B5EF4-FFF2-40B4-BE49-F238E27FC236}">
                <a16:creationId xmlns:a16="http://schemas.microsoft.com/office/drawing/2014/main" id="{005F9801-DDB5-4347-8093-AF487186B94C}"/>
              </a:ext>
            </a:extLst>
          </p:cNvPr>
          <p:cNvSpPr>
            <a:spLocks noGrp="1"/>
          </p:cNvSpPr>
          <p:nvPr>
            <p:ph sz="half" idx="2"/>
          </p:nvPr>
        </p:nvSpPr>
        <p:spPr>
          <a:xfrm>
            <a:off x="5253644" y="1825625"/>
            <a:ext cx="6100156" cy="2929255"/>
          </a:xfrm>
        </p:spPr>
        <p:txBody>
          <a:bodyPr>
            <a:normAutofit/>
          </a:bodyPr>
          <a:lstStyle/>
          <a:p>
            <a:pPr>
              <a:buFont typeface="Wingdings" panose="05000000000000000000" pitchFamily="2" charset="2"/>
              <a:buChar char="Ø"/>
            </a:pPr>
            <a:r>
              <a:rPr lang="en-US" dirty="0"/>
              <a:t>Purity</a:t>
            </a:r>
          </a:p>
          <a:p>
            <a:pPr>
              <a:buFont typeface="Wingdings" panose="05000000000000000000" pitchFamily="2" charset="2"/>
              <a:buChar char="Ø"/>
            </a:pPr>
            <a:r>
              <a:rPr lang="en-US" dirty="0"/>
              <a:t>Immutability</a:t>
            </a:r>
          </a:p>
          <a:p>
            <a:pPr>
              <a:buFont typeface="Wingdings" panose="05000000000000000000" pitchFamily="2" charset="2"/>
              <a:buChar char="Ø"/>
            </a:pPr>
            <a:r>
              <a:rPr lang="en-US" dirty="0"/>
              <a:t>Inheritance, helper classes</a:t>
            </a:r>
          </a:p>
          <a:p>
            <a:pPr>
              <a:buFont typeface="Wingdings" panose="05000000000000000000" pitchFamily="2" charset="2"/>
              <a:buChar char="Ø"/>
            </a:pPr>
            <a:r>
              <a:rPr lang="en-US" dirty="0"/>
              <a:t>Less smelly</a:t>
            </a:r>
          </a:p>
          <a:p>
            <a:pPr>
              <a:buFont typeface="Wingdings" panose="05000000000000000000" pitchFamily="2" charset="2"/>
              <a:buChar char="Ø"/>
            </a:pPr>
            <a:r>
              <a:rPr lang="en-US" dirty="0"/>
              <a:t>Craftsmanship (naming, SRP, </a:t>
            </a:r>
            <a:r>
              <a:rPr lang="en-US" dirty="0" err="1"/>
              <a:t>etc</a:t>
            </a:r>
            <a:r>
              <a:rPr lang="en-US" dirty="0"/>
              <a:t>)</a:t>
            </a:r>
          </a:p>
        </p:txBody>
      </p:sp>
    </p:spTree>
    <p:extLst>
      <p:ext uri="{BB962C8B-B14F-4D97-AF65-F5344CB8AC3E}">
        <p14:creationId xmlns:p14="http://schemas.microsoft.com/office/powerpoint/2010/main" val="2398134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52AC7D-15C9-4CA7-A4F0-7294B25D196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89C50DF-2A71-491C-AC18-21640B157E14}"/>
              </a:ext>
            </a:extLst>
          </p:cNvPr>
          <p:cNvSpPr>
            <a:spLocks noGrp="1"/>
          </p:cNvSpPr>
          <p:nvPr>
            <p:ph idx="1"/>
          </p:nvPr>
        </p:nvSpPr>
        <p:spPr>
          <a:xfrm>
            <a:off x="772495" y="1253331"/>
            <a:ext cx="10515600" cy="4351338"/>
          </a:xfrm>
        </p:spPr>
        <p:txBody>
          <a:bodyPr>
            <a:normAutofit fontScale="92500" lnSpcReduction="10000"/>
          </a:bodyPr>
          <a:lstStyle/>
          <a:p>
            <a:pPr marL="0" indent="0">
              <a:buNone/>
            </a:pPr>
            <a:r>
              <a:rPr lang="en-US" dirty="0"/>
              <a:t>You are effective with the imperative, object-oriented core of Java or .NET but you look longingly at the winsome smile of functional languages. </a:t>
            </a:r>
          </a:p>
          <a:p>
            <a:pPr marL="0" indent="0">
              <a:buNone/>
            </a:pPr>
            <a:r>
              <a:rPr lang="en-US" dirty="0"/>
              <a:t>If you play with your language’s functional features, you’re never quite sure if you’re getting it right or taking full advantage of them. This talk is for you. </a:t>
            </a:r>
          </a:p>
          <a:p>
            <a:pPr marL="0" indent="0">
              <a:buNone/>
            </a:pPr>
            <a:r>
              <a:rPr lang="en-US" dirty="0"/>
              <a:t>You’ll learn which code to attack with functional ideas and how to do it. You’ll look at code similar to what you write every day, and see it transform from long, difficult-to-follow code to short code that’s easy to understand, hard to mess up, and straightforward to debug. Better yet, functional approaches help you apply patterns in a clear and consistent way. </a:t>
            </a:r>
          </a:p>
          <a:p>
            <a:pPr marL="0" indent="0">
              <a:buNone/>
            </a:pPr>
            <a:r>
              <a:rPr lang="en-US" dirty="0"/>
              <a:t>Apply these techniques while leveraging delegates, lambda expressions, base classes and generics.</a:t>
            </a:r>
          </a:p>
          <a:p>
            <a:pPr marL="0" indent="0">
              <a:buNone/>
            </a:pPr>
            <a:endParaRPr lang="en-US" dirty="0"/>
          </a:p>
        </p:txBody>
      </p:sp>
    </p:spTree>
    <p:extLst>
      <p:ext uri="{BB962C8B-B14F-4D97-AF65-F5344CB8AC3E}">
        <p14:creationId xmlns:p14="http://schemas.microsoft.com/office/powerpoint/2010/main" val="15296579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C43BF41-BD1C-4DEC-90BD-3E1785D0E1D7}"/>
              </a:ext>
            </a:extLst>
          </p:cNvPr>
          <p:cNvSpPr>
            <a:spLocks noGrp="1"/>
          </p:cNvSpPr>
          <p:nvPr>
            <p:ph type="title"/>
          </p:nvPr>
        </p:nvSpPr>
        <p:spPr/>
        <p:txBody>
          <a:bodyPr/>
          <a:lstStyle/>
          <a:p>
            <a:r>
              <a:rPr lang="en-US" dirty="0"/>
              <a:t>Why C# with Functional</a:t>
            </a:r>
          </a:p>
        </p:txBody>
      </p:sp>
      <p:sp>
        <p:nvSpPr>
          <p:cNvPr id="6" name="Content Placeholder 5">
            <a:extLst>
              <a:ext uri="{FF2B5EF4-FFF2-40B4-BE49-F238E27FC236}">
                <a16:creationId xmlns:a16="http://schemas.microsoft.com/office/drawing/2014/main" id="{BD8B94CD-1978-4900-9AA4-13502B72EDE6}"/>
              </a:ext>
            </a:extLst>
          </p:cNvPr>
          <p:cNvSpPr>
            <a:spLocks noGrp="1"/>
          </p:cNvSpPr>
          <p:nvPr>
            <p:ph idx="1"/>
          </p:nvPr>
        </p:nvSpPr>
        <p:spPr/>
        <p:txBody>
          <a:bodyPr>
            <a:normAutofit/>
          </a:bodyPr>
          <a:lstStyle/>
          <a:p>
            <a:r>
              <a:rPr lang="en-US" dirty="0"/>
              <a:t>Lots of usage (your team might be using it)</a:t>
            </a:r>
          </a:p>
          <a:p>
            <a:r>
              <a:rPr lang="en-US" dirty="0"/>
              <a:t>Best of strong typing to reduce accidents</a:t>
            </a:r>
          </a:p>
          <a:p>
            <a:pPr lvl="1"/>
            <a:r>
              <a:rPr lang="en-US" dirty="0"/>
              <a:t>But that’s noise!</a:t>
            </a:r>
          </a:p>
          <a:p>
            <a:pPr lvl="1"/>
            <a:r>
              <a:rPr lang="en-US" dirty="0"/>
              <a:t>Inference and implicit operators</a:t>
            </a:r>
          </a:p>
          <a:p>
            <a:r>
              <a:rPr lang="en-US" dirty="0"/>
              <a:t>Generics to reuse types</a:t>
            </a:r>
          </a:p>
          <a:p>
            <a:r>
              <a:rPr lang="en-US" dirty="0"/>
              <a:t>Extension methods to extend types </a:t>
            </a:r>
          </a:p>
          <a:p>
            <a:r>
              <a:rPr lang="en-US" dirty="0"/>
              <a:t>Functions first class citizens (strongly typed delegates)</a:t>
            </a:r>
          </a:p>
          <a:p>
            <a:r>
              <a:rPr lang="en-US" dirty="0"/>
              <a:t>Expressions trees: a structure to describe delegate contents</a:t>
            </a:r>
          </a:p>
          <a:p>
            <a:r>
              <a:rPr lang="en-US" dirty="0"/>
              <a:t>Keep the best of this, add more…</a:t>
            </a:r>
          </a:p>
          <a:p>
            <a:pPr lvl="1"/>
            <a:endParaRPr lang="en-US" dirty="0"/>
          </a:p>
        </p:txBody>
      </p:sp>
    </p:spTree>
    <p:extLst>
      <p:ext uri="{BB962C8B-B14F-4D97-AF65-F5344CB8AC3E}">
        <p14:creationId xmlns:p14="http://schemas.microsoft.com/office/powerpoint/2010/main" val="2566866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5B2845-3F35-4276-A6C4-1EF30ABDD947}"/>
              </a:ext>
            </a:extLst>
          </p:cNvPr>
          <p:cNvSpPr>
            <a:spLocks noGrp="1"/>
          </p:cNvSpPr>
          <p:nvPr>
            <p:ph type="title"/>
          </p:nvPr>
        </p:nvSpPr>
        <p:spPr/>
        <p:txBody>
          <a:bodyPr/>
          <a:lstStyle/>
          <a:p>
            <a:r>
              <a:rPr lang="en-US" dirty="0"/>
              <a:t>Why functional?</a:t>
            </a:r>
          </a:p>
        </p:txBody>
      </p:sp>
      <p:sp>
        <p:nvSpPr>
          <p:cNvPr id="3" name="Content Placeholder 2">
            <a:extLst>
              <a:ext uri="{FF2B5EF4-FFF2-40B4-BE49-F238E27FC236}">
                <a16:creationId xmlns:a16="http://schemas.microsoft.com/office/drawing/2014/main" id="{78213EB1-9A6B-41A0-8287-105C456293B3}"/>
              </a:ext>
            </a:extLst>
          </p:cNvPr>
          <p:cNvSpPr>
            <a:spLocks noGrp="1"/>
          </p:cNvSpPr>
          <p:nvPr>
            <p:ph sz="half" idx="1"/>
          </p:nvPr>
        </p:nvSpPr>
        <p:spPr>
          <a:xfrm>
            <a:off x="2240280" y="1825625"/>
            <a:ext cx="2797233" cy="3110810"/>
          </a:xfrm>
        </p:spPr>
        <p:txBody>
          <a:bodyPr>
            <a:normAutofit/>
          </a:bodyPr>
          <a:lstStyle/>
          <a:p>
            <a:r>
              <a:rPr lang="en-US" dirty="0"/>
              <a:t>Testability</a:t>
            </a:r>
          </a:p>
          <a:p>
            <a:r>
              <a:rPr lang="en-US" dirty="0"/>
              <a:t>Parallel</a:t>
            </a:r>
          </a:p>
          <a:p>
            <a:r>
              <a:rPr lang="en-US" dirty="0"/>
              <a:t>Reuse</a:t>
            </a:r>
          </a:p>
          <a:p>
            <a:r>
              <a:rPr lang="en-US" dirty="0"/>
              <a:t>Expressiveness</a:t>
            </a:r>
          </a:p>
          <a:p>
            <a:r>
              <a:rPr lang="en-US" dirty="0"/>
              <a:t>Reasonableness</a:t>
            </a:r>
          </a:p>
        </p:txBody>
      </p:sp>
      <p:sp>
        <p:nvSpPr>
          <p:cNvPr id="4" name="Content Placeholder 3">
            <a:extLst>
              <a:ext uri="{FF2B5EF4-FFF2-40B4-BE49-F238E27FC236}">
                <a16:creationId xmlns:a16="http://schemas.microsoft.com/office/drawing/2014/main" id="{005F9801-DDB5-4347-8093-AF487186B94C}"/>
              </a:ext>
            </a:extLst>
          </p:cNvPr>
          <p:cNvSpPr>
            <a:spLocks noGrp="1"/>
          </p:cNvSpPr>
          <p:nvPr>
            <p:ph sz="half" idx="2"/>
          </p:nvPr>
        </p:nvSpPr>
        <p:spPr>
          <a:xfrm>
            <a:off x="5253644" y="1825625"/>
            <a:ext cx="6100156" cy="2929255"/>
          </a:xfrm>
        </p:spPr>
        <p:txBody>
          <a:bodyPr>
            <a:normAutofit/>
          </a:bodyPr>
          <a:lstStyle/>
          <a:p>
            <a:pPr>
              <a:buFont typeface="Wingdings" panose="05000000000000000000" pitchFamily="2" charset="2"/>
              <a:buChar char="Ø"/>
            </a:pPr>
            <a:r>
              <a:rPr lang="en-US" dirty="0"/>
              <a:t>Purity</a:t>
            </a:r>
          </a:p>
          <a:p>
            <a:pPr>
              <a:buFont typeface="Wingdings" panose="05000000000000000000" pitchFamily="2" charset="2"/>
              <a:buChar char="Ø"/>
            </a:pPr>
            <a:r>
              <a:rPr lang="en-US" dirty="0"/>
              <a:t>Immutability</a:t>
            </a:r>
          </a:p>
          <a:p>
            <a:pPr>
              <a:buFont typeface="Wingdings" panose="05000000000000000000" pitchFamily="2" charset="2"/>
              <a:buChar char="Ø"/>
            </a:pPr>
            <a:r>
              <a:rPr lang="en-US" dirty="0"/>
              <a:t>Inheritance, helper classes</a:t>
            </a:r>
          </a:p>
          <a:p>
            <a:pPr>
              <a:buFont typeface="Wingdings" panose="05000000000000000000" pitchFamily="2" charset="2"/>
              <a:buChar char="Ø"/>
            </a:pPr>
            <a:r>
              <a:rPr lang="en-US" dirty="0"/>
              <a:t>Less smelly</a:t>
            </a:r>
          </a:p>
          <a:p>
            <a:pPr>
              <a:buFont typeface="Wingdings" panose="05000000000000000000" pitchFamily="2" charset="2"/>
              <a:buChar char="Ø"/>
            </a:pPr>
            <a:r>
              <a:rPr lang="en-US" dirty="0"/>
              <a:t>Craftsmanship (naming, SRP, </a:t>
            </a:r>
            <a:r>
              <a:rPr lang="en-US" dirty="0" err="1"/>
              <a:t>etc</a:t>
            </a:r>
            <a:r>
              <a:rPr lang="en-US" dirty="0"/>
              <a:t>)</a:t>
            </a:r>
          </a:p>
        </p:txBody>
      </p:sp>
    </p:spTree>
    <p:extLst>
      <p:ext uri="{BB962C8B-B14F-4D97-AF65-F5344CB8AC3E}">
        <p14:creationId xmlns:p14="http://schemas.microsoft.com/office/powerpoint/2010/main" val="37820411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Purity</a:t>
            </a:r>
          </a:p>
        </p:txBody>
      </p:sp>
      <p:sp>
        <p:nvSpPr>
          <p:cNvPr id="3" name="Content Placeholder 2"/>
          <p:cNvSpPr>
            <a:spLocks noGrp="1"/>
          </p:cNvSpPr>
          <p:nvPr>
            <p:ph idx="1"/>
          </p:nvPr>
        </p:nvSpPr>
        <p:spPr>
          <a:xfrm>
            <a:off x="838200" y="1825624"/>
            <a:ext cx="10515600" cy="4508673"/>
          </a:xfrm>
        </p:spPr>
        <p:txBody>
          <a:bodyPr>
            <a:normAutofit/>
          </a:bodyPr>
          <a:lstStyle/>
          <a:p>
            <a:r>
              <a:rPr lang="en-US" dirty="0"/>
              <a:t>No surprises!</a:t>
            </a:r>
          </a:p>
          <a:p>
            <a:pPr lvl="1"/>
            <a:r>
              <a:rPr lang="en-US" dirty="0"/>
              <a:t>Should indicate all possible input/output</a:t>
            </a:r>
          </a:p>
          <a:p>
            <a:pPr lvl="1"/>
            <a:r>
              <a:rPr lang="en-US" dirty="0"/>
              <a:t>Same input should </a:t>
            </a:r>
            <a:r>
              <a:rPr lang="en-US" b="1" i="1" u="sng" dirty="0"/>
              <a:t>always</a:t>
            </a:r>
            <a:r>
              <a:rPr lang="en-US" dirty="0"/>
              <a:t> result in same output</a:t>
            </a:r>
          </a:p>
        </p:txBody>
      </p:sp>
    </p:spTree>
    <p:extLst>
      <p:ext uri="{BB962C8B-B14F-4D97-AF65-F5344CB8AC3E}">
        <p14:creationId xmlns:p14="http://schemas.microsoft.com/office/powerpoint/2010/main" val="4141186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idx="1"/>
          </p:nvPr>
        </p:nvSpPr>
        <p:spPr>
          <a:xfrm>
            <a:off x="6096000" y="4464911"/>
            <a:ext cx="5181600" cy="1393820"/>
          </a:xfrm>
        </p:spPr>
        <p:txBody>
          <a:bodyPr>
            <a:normAutofit/>
          </a:bodyPr>
          <a:lstStyle/>
          <a:p>
            <a:r>
              <a:rPr lang="en-US" dirty="0"/>
              <a:t>Purity</a:t>
            </a:r>
          </a:p>
          <a:p>
            <a:endParaRPr lang="en-US" dirty="0"/>
          </a:p>
        </p:txBody>
      </p:sp>
      <p:sp>
        <p:nvSpPr>
          <p:cNvPr id="4" name="Title 3"/>
          <p:cNvSpPr>
            <a:spLocks noGrp="1"/>
          </p:cNvSpPr>
          <p:nvPr>
            <p:ph type="title"/>
          </p:nvPr>
        </p:nvSpPr>
        <p:spPr>
          <a:xfrm>
            <a:off x="768096" y="2831592"/>
            <a:ext cx="10363200" cy="762000"/>
          </a:xfrm>
        </p:spPr>
        <p:txBody>
          <a:bodyPr>
            <a:normAutofit fontScale="90000"/>
          </a:bodyPr>
          <a:lstStyle/>
          <a:p>
            <a:r>
              <a:rPr lang="en-US" sz="13800" dirty="0"/>
              <a:t>Demo!</a:t>
            </a:r>
          </a:p>
        </p:txBody>
      </p:sp>
    </p:spTree>
    <p:extLst>
      <p:ext uri="{BB962C8B-B14F-4D97-AF65-F5344CB8AC3E}">
        <p14:creationId xmlns:p14="http://schemas.microsoft.com/office/powerpoint/2010/main" val="29461505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Purity</a:t>
            </a:r>
          </a:p>
        </p:txBody>
      </p:sp>
      <p:sp>
        <p:nvSpPr>
          <p:cNvPr id="3" name="Content Placeholder 2"/>
          <p:cNvSpPr>
            <a:spLocks noGrp="1"/>
          </p:cNvSpPr>
          <p:nvPr>
            <p:ph idx="1"/>
          </p:nvPr>
        </p:nvSpPr>
        <p:spPr>
          <a:xfrm>
            <a:off x="838200" y="1825624"/>
            <a:ext cx="10515600" cy="4508673"/>
          </a:xfrm>
        </p:spPr>
        <p:txBody>
          <a:bodyPr>
            <a:normAutofit/>
          </a:bodyPr>
          <a:lstStyle/>
          <a:p>
            <a:r>
              <a:rPr lang="en-US" dirty="0"/>
              <a:t>No surprises!</a:t>
            </a:r>
          </a:p>
          <a:p>
            <a:pPr lvl="1"/>
            <a:r>
              <a:rPr lang="en-US" dirty="0"/>
              <a:t>Should indicate all possible input/output</a:t>
            </a:r>
          </a:p>
          <a:p>
            <a:pPr lvl="1"/>
            <a:r>
              <a:rPr lang="en-US" dirty="0"/>
              <a:t>Same input should </a:t>
            </a:r>
            <a:r>
              <a:rPr lang="en-US" b="1" i="1" u="sng" dirty="0"/>
              <a:t>always</a:t>
            </a:r>
            <a:r>
              <a:rPr lang="en-US" dirty="0"/>
              <a:t> result in same output</a:t>
            </a:r>
          </a:p>
          <a:p>
            <a:pPr lvl="1"/>
            <a:r>
              <a:rPr lang="en-US" dirty="0"/>
              <a:t>Control flow should be entirely predictable</a:t>
            </a:r>
          </a:p>
          <a:p>
            <a:pPr lvl="2"/>
            <a:r>
              <a:rPr lang="en-US" dirty="0"/>
              <a:t>Careful planning for exception</a:t>
            </a:r>
          </a:p>
          <a:p>
            <a:pPr lvl="1"/>
            <a:r>
              <a:rPr lang="en-US" dirty="0"/>
              <a:t>Void methods (except those doing absolutely nothing) are not pure</a:t>
            </a:r>
          </a:p>
          <a:p>
            <a:r>
              <a:rPr lang="en-US" dirty="0"/>
              <a:t>Pure code is easy to test</a:t>
            </a:r>
          </a:p>
          <a:p>
            <a:pPr lvl="1"/>
            <a:r>
              <a:rPr lang="en-US" dirty="0"/>
              <a:t>Be clear within your project what “the world can’t change” means</a:t>
            </a:r>
          </a:p>
        </p:txBody>
      </p:sp>
    </p:spTree>
    <p:extLst>
      <p:ext uri="{BB962C8B-B14F-4D97-AF65-F5344CB8AC3E}">
        <p14:creationId xmlns:p14="http://schemas.microsoft.com/office/powerpoint/2010/main" val="144717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500"/>
                                        <p:tgtEl>
                                          <p:spTgt spid="3">
                                            <p:txEl>
                                              <p:pRg st="3" end="3"/>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animEffect transition="in" filter="fade">
                                      <p:cBhvr>
                                        <p:cTn id="11" dur="500"/>
                                        <p:tgtEl>
                                          <p:spTgt spid="3">
                                            <p:txEl>
                                              <p:pRg st="4" end="4"/>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animEffect transition="in" filter="fade">
                                      <p:cBhvr>
                                        <p:cTn id="15" dur="500"/>
                                        <p:tgtEl>
                                          <p:spTgt spid="3">
                                            <p:txEl>
                                              <p:pRg st="5" end="5"/>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6" end="6"/>
                                            </p:txEl>
                                          </p:spTgt>
                                        </p:tgtEl>
                                        <p:attrNameLst>
                                          <p:attrName>style.visibility</p:attrName>
                                        </p:attrNameLst>
                                      </p:cBhvr>
                                      <p:to>
                                        <p:strVal val="visible"/>
                                      </p:to>
                                    </p:set>
                                    <p:animEffect transition="in" filter="fade">
                                      <p:cBhvr>
                                        <p:cTn id="20" dur="500"/>
                                        <p:tgtEl>
                                          <p:spTgt spid="3">
                                            <p:txEl>
                                              <p:pRg st="6" end="6"/>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animEffect transition="in" filter="fade">
                                      <p:cBhvr>
                                        <p:cTn id="25"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2103241-0ED8-4344-AA08-44C61839BD8B}"/>
              </a:ext>
            </a:extLst>
          </p:cNvPr>
          <p:cNvSpPr>
            <a:spLocks noGrp="1"/>
          </p:cNvSpPr>
          <p:nvPr>
            <p:ph type="title"/>
          </p:nvPr>
        </p:nvSpPr>
        <p:spPr/>
        <p:txBody>
          <a:bodyPr/>
          <a:lstStyle/>
          <a:p>
            <a:r>
              <a:rPr lang="en-US" dirty="0"/>
              <a:t>Purity is rather boring</a:t>
            </a:r>
          </a:p>
        </p:txBody>
      </p:sp>
      <p:sp>
        <p:nvSpPr>
          <p:cNvPr id="5" name="Text Placeholder 4">
            <a:extLst>
              <a:ext uri="{FF2B5EF4-FFF2-40B4-BE49-F238E27FC236}">
                <a16:creationId xmlns:a16="http://schemas.microsoft.com/office/drawing/2014/main" id="{0FF97C10-6715-46A7-ABC3-47173F846C2B}"/>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1116260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F98B4B6-C00C-4723-ADEE-F1F55A677CD8}"/>
              </a:ext>
            </a:extLst>
          </p:cNvPr>
          <p:cNvSpPr>
            <a:spLocks noGrp="1"/>
          </p:cNvSpPr>
          <p:nvPr>
            <p:ph type="title"/>
          </p:nvPr>
        </p:nvSpPr>
        <p:spPr/>
        <p:txBody>
          <a:bodyPr/>
          <a:lstStyle/>
          <a:p>
            <a:r>
              <a:rPr lang="en-US" dirty="0"/>
              <a:t>Your app might look like... </a:t>
            </a:r>
          </a:p>
        </p:txBody>
      </p:sp>
      <p:pic>
        <p:nvPicPr>
          <p:cNvPr id="14" name="Picture 13">
            <a:extLst>
              <a:ext uri="{FF2B5EF4-FFF2-40B4-BE49-F238E27FC236}">
                <a16:creationId xmlns:a16="http://schemas.microsoft.com/office/drawing/2014/main" id="{4AFA156B-05E1-4F70-9A2F-E6914F6CA4DB}"/>
              </a:ext>
            </a:extLst>
          </p:cNvPr>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7923779" y="3545666"/>
            <a:ext cx="2552064" cy="2552064"/>
          </a:xfrm>
          <a:prstGeom prst="rect">
            <a:avLst/>
          </a:prstGeom>
        </p:spPr>
      </p:pic>
      <p:sp>
        <p:nvSpPr>
          <p:cNvPr id="9" name="Arrow: Up-Down 8">
            <a:extLst>
              <a:ext uri="{FF2B5EF4-FFF2-40B4-BE49-F238E27FC236}">
                <a16:creationId xmlns:a16="http://schemas.microsoft.com/office/drawing/2014/main" id="{5454415D-D96B-4E10-8133-1D3B4A2EFF04}"/>
              </a:ext>
            </a:extLst>
          </p:cNvPr>
          <p:cNvSpPr/>
          <p:nvPr/>
        </p:nvSpPr>
        <p:spPr>
          <a:xfrm rot="5400000" flipH="1">
            <a:off x="5233566" y="2025263"/>
            <a:ext cx="764547" cy="5823868"/>
          </a:xfrm>
          <a:prstGeom prst="upDownArrow">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sz="600"/>
          </a:p>
        </p:txBody>
      </p:sp>
      <p:pic>
        <p:nvPicPr>
          <p:cNvPr id="4" name="Picture 3">
            <a:extLst>
              <a:ext uri="{FF2B5EF4-FFF2-40B4-BE49-F238E27FC236}">
                <a16:creationId xmlns:a16="http://schemas.microsoft.com/office/drawing/2014/main" id="{1BAB9FA4-BA65-4CEB-95C3-03751AA93BB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2928" y="3455504"/>
            <a:ext cx="2076740" cy="2438740"/>
          </a:xfrm>
          <a:prstGeom prst="rect">
            <a:avLst/>
          </a:prstGeom>
        </p:spPr>
      </p:pic>
    </p:spTree>
    <p:extLst>
      <p:ext uri="{BB962C8B-B14F-4D97-AF65-F5344CB8AC3E}">
        <p14:creationId xmlns:p14="http://schemas.microsoft.com/office/powerpoint/2010/main" val="324935473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3A80696A-5324-4FE6-B1B6-1DBF660A2E14}"/>
              </a:ext>
            </a:extLst>
          </p:cNvPr>
          <p:cNvSpPr/>
          <p:nvPr/>
        </p:nvSpPr>
        <p:spPr>
          <a:xfrm>
            <a:off x="2540735" y="169148"/>
            <a:ext cx="7110529" cy="6519703"/>
          </a:xfrm>
          <a:prstGeom prst="ellipse">
            <a:avLst/>
          </a:prstGeom>
        </p:spPr>
        <p:style>
          <a:lnRef idx="2">
            <a:schemeClr val="lt1">
              <a:hueOff val="0"/>
              <a:satOff val="0"/>
              <a:lumOff val="0"/>
              <a:alphaOff val="0"/>
            </a:schemeClr>
          </a:lnRef>
          <a:fillRef idx="1">
            <a:schemeClr val="accent4">
              <a:hueOff val="10395692"/>
              <a:satOff val="-47968"/>
              <a:lumOff val="1765"/>
              <a:alphaOff val="0"/>
            </a:schemeClr>
          </a:fillRef>
          <a:effectRef idx="0">
            <a:schemeClr val="accent4">
              <a:hueOff val="10395692"/>
              <a:satOff val="-47968"/>
              <a:lumOff val="1765"/>
              <a:alphaOff val="0"/>
            </a:schemeClr>
          </a:effectRef>
          <a:fontRef idx="minor">
            <a:schemeClr val="lt1"/>
          </a:fontRef>
        </p:style>
      </p:sp>
      <p:sp>
        <p:nvSpPr>
          <p:cNvPr id="7" name="Oval 6">
            <a:extLst>
              <a:ext uri="{FF2B5EF4-FFF2-40B4-BE49-F238E27FC236}">
                <a16:creationId xmlns:a16="http://schemas.microsoft.com/office/drawing/2014/main" id="{173F1E17-9978-41FD-AECE-55EC2C9C6E3B}"/>
              </a:ext>
            </a:extLst>
          </p:cNvPr>
          <p:cNvSpPr/>
          <p:nvPr/>
        </p:nvSpPr>
        <p:spPr>
          <a:xfrm>
            <a:off x="3477149" y="1107080"/>
            <a:ext cx="5237702" cy="4643839"/>
          </a:xfrm>
          <a:prstGeom prst="ellipse">
            <a:avLst/>
          </a:prstGeom>
        </p:spPr>
        <p:style>
          <a:lnRef idx="2">
            <a:schemeClr val="lt1">
              <a:hueOff val="0"/>
              <a:satOff val="0"/>
              <a:lumOff val="0"/>
              <a:alphaOff val="0"/>
            </a:schemeClr>
          </a:lnRef>
          <a:fillRef idx="1">
            <a:schemeClr val="accent4">
              <a:hueOff val="5197846"/>
              <a:satOff val="-23984"/>
              <a:lumOff val="883"/>
              <a:alphaOff val="0"/>
            </a:schemeClr>
          </a:fillRef>
          <a:effectRef idx="0">
            <a:schemeClr val="accent4">
              <a:hueOff val="5197846"/>
              <a:satOff val="-23984"/>
              <a:lumOff val="883"/>
              <a:alphaOff val="0"/>
            </a:schemeClr>
          </a:effectRef>
          <a:fontRef idx="minor">
            <a:schemeClr val="lt1"/>
          </a:fontRef>
        </p:style>
        <p:txBody>
          <a:bodyPr anchor="ctr"/>
          <a:lstStyle/>
          <a:p>
            <a:pPr algn="ctr"/>
            <a:r>
              <a:rPr lang="en-US" sz="2800" dirty="0">
                <a:solidFill>
                  <a:schemeClr val="tx1"/>
                </a:solidFill>
              </a:rPr>
              <a:t>Pure </a:t>
            </a:r>
          </a:p>
          <a:p>
            <a:pPr algn="ctr"/>
            <a:r>
              <a:rPr lang="en-US" sz="2800" dirty="0">
                <a:solidFill>
                  <a:schemeClr val="tx1"/>
                </a:solidFill>
              </a:rPr>
              <a:t>Functional </a:t>
            </a:r>
          </a:p>
          <a:p>
            <a:pPr algn="ctr"/>
            <a:r>
              <a:rPr lang="en-US" sz="2800" dirty="0">
                <a:solidFill>
                  <a:schemeClr val="tx1"/>
                </a:solidFill>
              </a:rPr>
              <a:t>World</a:t>
            </a:r>
          </a:p>
        </p:txBody>
      </p:sp>
      <p:sp>
        <p:nvSpPr>
          <p:cNvPr id="18" name="Arrow: Up-Down 17">
            <a:extLst>
              <a:ext uri="{FF2B5EF4-FFF2-40B4-BE49-F238E27FC236}">
                <a16:creationId xmlns:a16="http://schemas.microsoft.com/office/drawing/2014/main" id="{CAE7E16B-5621-45DC-8C54-6247D26D5303}"/>
              </a:ext>
            </a:extLst>
          </p:cNvPr>
          <p:cNvSpPr/>
          <p:nvPr/>
        </p:nvSpPr>
        <p:spPr>
          <a:xfrm rot="5400000">
            <a:off x="8699677" y="2061928"/>
            <a:ext cx="1041859" cy="2734143"/>
          </a:xfrm>
          <a:prstGeom prst="upDown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20" name="Arrow: Up-Down 19">
            <a:extLst>
              <a:ext uri="{FF2B5EF4-FFF2-40B4-BE49-F238E27FC236}">
                <a16:creationId xmlns:a16="http://schemas.microsoft.com/office/drawing/2014/main" id="{7132CFDD-F87D-46FA-AB10-FA93D5C7B3A7}"/>
              </a:ext>
            </a:extLst>
          </p:cNvPr>
          <p:cNvSpPr/>
          <p:nvPr/>
        </p:nvSpPr>
        <p:spPr>
          <a:xfrm rot="5400000">
            <a:off x="2362608" y="2061928"/>
            <a:ext cx="1041859" cy="2734143"/>
          </a:xfrm>
          <a:prstGeom prst="upDown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66870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500"/>
                                        <p:tgtEl>
                                          <p:spTgt spid="2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8" grpId="0" animBg="1"/>
      <p:bldP spid="20"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2103241-0ED8-4344-AA08-44C61839BD8B}"/>
              </a:ext>
            </a:extLst>
          </p:cNvPr>
          <p:cNvSpPr>
            <a:spLocks noGrp="1"/>
          </p:cNvSpPr>
          <p:nvPr>
            <p:ph type="title"/>
          </p:nvPr>
        </p:nvSpPr>
        <p:spPr/>
        <p:txBody>
          <a:bodyPr/>
          <a:lstStyle/>
          <a:p>
            <a:pPr lvl="1"/>
            <a:r>
              <a:rPr lang="en-US" sz="6000" kern="1200" dirty="0">
                <a:solidFill>
                  <a:schemeClr val="tx1"/>
                </a:solidFill>
                <a:latin typeface="+mj-lt"/>
                <a:ea typeface="+mj-ea"/>
                <a:cs typeface="+mj-cs"/>
              </a:rPr>
              <a:t>Separate pure and not pure code</a:t>
            </a:r>
          </a:p>
        </p:txBody>
      </p:sp>
      <p:sp>
        <p:nvSpPr>
          <p:cNvPr id="5" name="Text Placeholder 4">
            <a:extLst>
              <a:ext uri="{FF2B5EF4-FFF2-40B4-BE49-F238E27FC236}">
                <a16:creationId xmlns:a16="http://schemas.microsoft.com/office/drawing/2014/main" id="{0FF97C10-6715-46A7-ABC3-47173F846C2B}"/>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8201983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237C8AB3-8EAA-400F-98C1-5E882CB78BAB}"/>
              </a:ext>
            </a:extLst>
          </p:cNvPr>
          <p:cNvGrpSpPr/>
          <p:nvPr/>
        </p:nvGrpSpPr>
        <p:grpSpPr>
          <a:xfrm>
            <a:off x="1943560" y="446239"/>
            <a:ext cx="4014269" cy="2906561"/>
            <a:chOff x="1516466" y="169148"/>
            <a:chExt cx="9071212" cy="6519703"/>
          </a:xfrm>
        </p:grpSpPr>
        <p:sp>
          <p:nvSpPr>
            <p:cNvPr id="6" name="Oval 5">
              <a:extLst>
                <a:ext uri="{FF2B5EF4-FFF2-40B4-BE49-F238E27FC236}">
                  <a16:creationId xmlns:a16="http://schemas.microsoft.com/office/drawing/2014/main" id="{3A80696A-5324-4FE6-B1B6-1DBF660A2E14}"/>
                </a:ext>
              </a:extLst>
            </p:cNvPr>
            <p:cNvSpPr/>
            <p:nvPr/>
          </p:nvSpPr>
          <p:spPr>
            <a:xfrm>
              <a:off x="2540735" y="169148"/>
              <a:ext cx="7110529" cy="6519703"/>
            </a:xfrm>
            <a:prstGeom prst="ellipse">
              <a:avLst/>
            </a:prstGeom>
          </p:spPr>
          <p:style>
            <a:lnRef idx="2">
              <a:schemeClr val="lt1">
                <a:hueOff val="0"/>
                <a:satOff val="0"/>
                <a:lumOff val="0"/>
                <a:alphaOff val="0"/>
              </a:schemeClr>
            </a:lnRef>
            <a:fillRef idx="1">
              <a:schemeClr val="accent4">
                <a:hueOff val="10395692"/>
                <a:satOff val="-47968"/>
                <a:lumOff val="1765"/>
                <a:alphaOff val="0"/>
              </a:schemeClr>
            </a:fillRef>
            <a:effectRef idx="0">
              <a:schemeClr val="accent4">
                <a:hueOff val="10395692"/>
                <a:satOff val="-47968"/>
                <a:lumOff val="1765"/>
                <a:alphaOff val="0"/>
              </a:schemeClr>
            </a:effectRef>
            <a:fontRef idx="minor">
              <a:schemeClr val="lt1"/>
            </a:fontRef>
          </p:style>
        </p:sp>
        <p:sp>
          <p:nvSpPr>
            <p:cNvPr id="7" name="Oval 6">
              <a:extLst>
                <a:ext uri="{FF2B5EF4-FFF2-40B4-BE49-F238E27FC236}">
                  <a16:creationId xmlns:a16="http://schemas.microsoft.com/office/drawing/2014/main" id="{173F1E17-9978-41FD-AECE-55EC2C9C6E3B}"/>
                </a:ext>
              </a:extLst>
            </p:cNvPr>
            <p:cNvSpPr/>
            <p:nvPr/>
          </p:nvSpPr>
          <p:spPr>
            <a:xfrm>
              <a:off x="3477149" y="1107080"/>
              <a:ext cx="5237702" cy="4643839"/>
            </a:xfrm>
            <a:prstGeom prst="ellipse">
              <a:avLst/>
            </a:prstGeom>
          </p:spPr>
          <p:style>
            <a:lnRef idx="2">
              <a:schemeClr val="lt1">
                <a:hueOff val="0"/>
                <a:satOff val="0"/>
                <a:lumOff val="0"/>
                <a:alphaOff val="0"/>
              </a:schemeClr>
            </a:lnRef>
            <a:fillRef idx="1">
              <a:schemeClr val="accent4">
                <a:hueOff val="5197846"/>
                <a:satOff val="-23984"/>
                <a:lumOff val="883"/>
                <a:alphaOff val="0"/>
              </a:schemeClr>
            </a:fillRef>
            <a:effectRef idx="0">
              <a:schemeClr val="accent4">
                <a:hueOff val="5197846"/>
                <a:satOff val="-23984"/>
                <a:lumOff val="883"/>
                <a:alphaOff val="0"/>
              </a:schemeClr>
            </a:effectRef>
            <a:fontRef idx="minor">
              <a:schemeClr val="lt1"/>
            </a:fontRef>
          </p:style>
          <p:txBody>
            <a:bodyPr anchor="ctr"/>
            <a:lstStyle/>
            <a:p>
              <a:pPr algn="ctr"/>
              <a:r>
                <a:rPr lang="en-US" sz="2000" dirty="0">
                  <a:solidFill>
                    <a:schemeClr val="tx1"/>
                  </a:solidFill>
                </a:rPr>
                <a:t>Pure </a:t>
              </a:r>
            </a:p>
            <a:p>
              <a:pPr algn="ctr"/>
              <a:r>
                <a:rPr lang="en-US" sz="2000" dirty="0">
                  <a:solidFill>
                    <a:schemeClr val="tx1"/>
                  </a:solidFill>
                </a:rPr>
                <a:t>Functional </a:t>
              </a:r>
            </a:p>
            <a:p>
              <a:pPr algn="ctr"/>
              <a:r>
                <a:rPr lang="en-US" sz="2000" dirty="0">
                  <a:solidFill>
                    <a:schemeClr val="tx1"/>
                  </a:solidFill>
                </a:rPr>
                <a:t>World</a:t>
              </a:r>
            </a:p>
          </p:txBody>
        </p:sp>
        <p:sp>
          <p:nvSpPr>
            <p:cNvPr id="18" name="Arrow: Up-Down 17">
              <a:extLst>
                <a:ext uri="{FF2B5EF4-FFF2-40B4-BE49-F238E27FC236}">
                  <a16:creationId xmlns:a16="http://schemas.microsoft.com/office/drawing/2014/main" id="{CAE7E16B-5621-45DC-8C54-6247D26D5303}"/>
                </a:ext>
              </a:extLst>
            </p:cNvPr>
            <p:cNvSpPr/>
            <p:nvPr/>
          </p:nvSpPr>
          <p:spPr>
            <a:xfrm rot="5400000">
              <a:off x="8699677" y="2061928"/>
              <a:ext cx="1041859" cy="2734143"/>
            </a:xfrm>
            <a:prstGeom prst="upDown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400"/>
            </a:p>
          </p:txBody>
        </p:sp>
        <p:sp>
          <p:nvSpPr>
            <p:cNvPr id="20" name="Arrow: Up-Down 19">
              <a:extLst>
                <a:ext uri="{FF2B5EF4-FFF2-40B4-BE49-F238E27FC236}">
                  <a16:creationId xmlns:a16="http://schemas.microsoft.com/office/drawing/2014/main" id="{7132CFDD-F87D-46FA-AB10-FA93D5C7B3A7}"/>
                </a:ext>
              </a:extLst>
            </p:cNvPr>
            <p:cNvSpPr/>
            <p:nvPr/>
          </p:nvSpPr>
          <p:spPr>
            <a:xfrm rot="5400000">
              <a:off x="2362608" y="2061928"/>
              <a:ext cx="1041859" cy="2734143"/>
            </a:xfrm>
            <a:prstGeom prst="upDown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400"/>
            </a:p>
          </p:txBody>
        </p:sp>
      </p:grpSp>
      <p:grpSp>
        <p:nvGrpSpPr>
          <p:cNvPr id="8" name="Group 7">
            <a:extLst>
              <a:ext uri="{FF2B5EF4-FFF2-40B4-BE49-F238E27FC236}">
                <a16:creationId xmlns:a16="http://schemas.microsoft.com/office/drawing/2014/main" id="{62F85A93-EA28-4E96-A67D-49CFE059C6CB}"/>
              </a:ext>
            </a:extLst>
          </p:cNvPr>
          <p:cNvGrpSpPr/>
          <p:nvPr/>
        </p:nvGrpSpPr>
        <p:grpSpPr>
          <a:xfrm>
            <a:off x="-203227" y="3411761"/>
            <a:ext cx="4337477" cy="3303729"/>
            <a:chOff x="1516466" y="169148"/>
            <a:chExt cx="9071212" cy="6519703"/>
          </a:xfrm>
        </p:grpSpPr>
        <p:sp>
          <p:nvSpPr>
            <p:cNvPr id="9" name="Oval 8">
              <a:extLst>
                <a:ext uri="{FF2B5EF4-FFF2-40B4-BE49-F238E27FC236}">
                  <a16:creationId xmlns:a16="http://schemas.microsoft.com/office/drawing/2014/main" id="{96C63AC7-9EFC-46A7-A415-D9B0031DEBA6}"/>
                </a:ext>
              </a:extLst>
            </p:cNvPr>
            <p:cNvSpPr/>
            <p:nvPr/>
          </p:nvSpPr>
          <p:spPr>
            <a:xfrm>
              <a:off x="2540735" y="169148"/>
              <a:ext cx="7110529" cy="6519703"/>
            </a:xfrm>
            <a:prstGeom prst="ellipse">
              <a:avLst/>
            </a:prstGeom>
          </p:spPr>
          <p:style>
            <a:lnRef idx="2">
              <a:schemeClr val="lt1">
                <a:hueOff val="0"/>
                <a:satOff val="0"/>
                <a:lumOff val="0"/>
                <a:alphaOff val="0"/>
              </a:schemeClr>
            </a:lnRef>
            <a:fillRef idx="1">
              <a:schemeClr val="accent4">
                <a:hueOff val="10395692"/>
                <a:satOff val="-47968"/>
                <a:lumOff val="1765"/>
                <a:alphaOff val="0"/>
              </a:schemeClr>
            </a:fillRef>
            <a:effectRef idx="0">
              <a:schemeClr val="accent4">
                <a:hueOff val="10395692"/>
                <a:satOff val="-47968"/>
                <a:lumOff val="1765"/>
                <a:alphaOff val="0"/>
              </a:schemeClr>
            </a:effectRef>
            <a:fontRef idx="minor">
              <a:schemeClr val="lt1"/>
            </a:fontRef>
          </p:style>
        </p:sp>
        <p:sp>
          <p:nvSpPr>
            <p:cNvPr id="10" name="Oval 9">
              <a:extLst>
                <a:ext uri="{FF2B5EF4-FFF2-40B4-BE49-F238E27FC236}">
                  <a16:creationId xmlns:a16="http://schemas.microsoft.com/office/drawing/2014/main" id="{809C452C-7E39-4655-B41A-21D3B809665A}"/>
                </a:ext>
              </a:extLst>
            </p:cNvPr>
            <p:cNvSpPr/>
            <p:nvPr/>
          </p:nvSpPr>
          <p:spPr>
            <a:xfrm>
              <a:off x="3477149" y="1107080"/>
              <a:ext cx="5237702" cy="4643839"/>
            </a:xfrm>
            <a:prstGeom prst="ellipse">
              <a:avLst/>
            </a:prstGeom>
          </p:spPr>
          <p:style>
            <a:lnRef idx="2">
              <a:schemeClr val="lt1">
                <a:hueOff val="0"/>
                <a:satOff val="0"/>
                <a:lumOff val="0"/>
                <a:alphaOff val="0"/>
              </a:schemeClr>
            </a:lnRef>
            <a:fillRef idx="1">
              <a:schemeClr val="accent4">
                <a:hueOff val="5197846"/>
                <a:satOff val="-23984"/>
                <a:lumOff val="883"/>
                <a:alphaOff val="0"/>
              </a:schemeClr>
            </a:fillRef>
            <a:effectRef idx="0">
              <a:schemeClr val="accent4">
                <a:hueOff val="5197846"/>
                <a:satOff val="-23984"/>
                <a:lumOff val="883"/>
                <a:alphaOff val="0"/>
              </a:schemeClr>
            </a:effectRef>
            <a:fontRef idx="minor">
              <a:schemeClr val="lt1"/>
            </a:fontRef>
          </p:style>
          <p:txBody>
            <a:bodyPr anchor="ctr"/>
            <a:lstStyle/>
            <a:p>
              <a:pPr algn="ctr"/>
              <a:r>
                <a:rPr lang="en-US" sz="2000" dirty="0">
                  <a:solidFill>
                    <a:schemeClr val="tx1"/>
                  </a:solidFill>
                </a:rPr>
                <a:t>Pure </a:t>
              </a:r>
            </a:p>
            <a:p>
              <a:pPr algn="ctr"/>
              <a:r>
                <a:rPr lang="en-US" sz="2000" dirty="0">
                  <a:solidFill>
                    <a:schemeClr val="tx1"/>
                  </a:solidFill>
                </a:rPr>
                <a:t>Functional </a:t>
              </a:r>
            </a:p>
            <a:p>
              <a:pPr algn="ctr"/>
              <a:r>
                <a:rPr lang="en-US" sz="2000" dirty="0">
                  <a:solidFill>
                    <a:schemeClr val="tx1"/>
                  </a:solidFill>
                </a:rPr>
                <a:t>World</a:t>
              </a:r>
            </a:p>
          </p:txBody>
        </p:sp>
        <p:sp>
          <p:nvSpPr>
            <p:cNvPr id="11" name="Arrow: Up-Down 10">
              <a:extLst>
                <a:ext uri="{FF2B5EF4-FFF2-40B4-BE49-F238E27FC236}">
                  <a16:creationId xmlns:a16="http://schemas.microsoft.com/office/drawing/2014/main" id="{3E9E2461-36FC-4EDF-9617-E66CDF1DA71F}"/>
                </a:ext>
              </a:extLst>
            </p:cNvPr>
            <p:cNvSpPr/>
            <p:nvPr/>
          </p:nvSpPr>
          <p:spPr>
            <a:xfrm rot="5400000">
              <a:off x="8699677" y="2061928"/>
              <a:ext cx="1041859" cy="2734143"/>
            </a:xfrm>
            <a:prstGeom prst="upDown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400"/>
            </a:p>
          </p:txBody>
        </p:sp>
        <p:sp>
          <p:nvSpPr>
            <p:cNvPr id="12" name="Arrow: Up-Down 11">
              <a:extLst>
                <a:ext uri="{FF2B5EF4-FFF2-40B4-BE49-F238E27FC236}">
                  <a16:creationId xmlns:a16="http://schemas.microsoft.com/office/drawing/2014/main" id="{D01C5F37-5E7B-463D-8DBF-4821ABDAF9DB}"/>
                </a:ext>
              </a:extLst>
            </p:cNvPr>
            <p:cNvSpPr/>
            <p:nvPr/>
          </p:nvSpPr>
          <p:spPr>
            <a:xfrm rot="5400000">
              <a:off x="2362608" y="2061928"/>
              <a:ext cx="1041859" cy="2734143"/>
            </a:xfrm>
            <a:prstGeom prst="upDown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400"/>
            </a:p>
          </p:txBody>
        </p:sp>
      </p:grpSp>
      <p:grpSp>
        <p:nvGrpSpPr>
          <p:cNvPr id="13" name="Group 12">
            <a:extLst>
              <a:ext uri="{FF2B5EF4-FFF2-40B4-BE49-F238E27FC236}">
                <a16:creationId xmlns:a16="http://schemas.microsoft.com/office/drawing/2014/main" id="{AA8B5D4B-C452-4276-A2E6-2F52D2F6BBBD}"/>
              </a:ext>
            </a:extLst>
          </p:cNvPr>
          <p:cNvGrpSpPr/>
          <p:nvPr/>
        </p:nvGrpSpPr>
        <p:grpSpPr>
          <a:xfrm>
            <a:off x="8008829" y="3187064"/>
            <a:ext cx="3146611" cy="2304878"/>
            <a:chOff x="1516466" y="169148"/>
            <a:chExt cx="9071212" cy="6519703"/>
          </a:xfrm>
        </p:grpSpPr>
        <p:sp>
          <p:nvSpPr>
            <p:cNvPr id="14" name="Oval 13">
              <a:extLst>
                <a:ext uri="{FF2B5EF4-FFF2-40B4-BE49-F238E27FC236}">
                  <a16:creationId xmlns:a16="http://schemas.microsoft.com/office/drawing/2014/main" id="{62E973FD-7472-4F28-AF81-BAD1D97F73A7}"/>
                </a:ext>
              </a:extLst>
            </p:cNvPr>
            <p:cNvSpPr/>
            <p:nvPr/>
          </p:nvSpPr>
          <p:spPr>
            <a:xfrm>
              <a:off x="2540735" y="169148"/>
              <a:ext cx="7110529" cy="6519703"/>
            </a:xfrm>
            <a:prstGeom prst="ellipse">
              <a:avLst/>
            </a:prstGeom>
          </p:spPr>
          <p:style>
            <a:lnRef idx="2">
              <a:schemeClr val="lt1">
                <a:hueOff val="0"/>
                <a:satOff val="0"/>
                <a:lumOff val="0"/>
                <a:alphaOff val="0"/>
              </a:schemeClr>
            </a:lnRef>
            <a:fillRef idx="1">
              <a:schemeClr val="accent4">
                <a:hueOff val="10395692"/>
                <a:satOff val="-47968"/>
                <a:lumOff val="1765"/>
                <a:alphaOff val="0"/>
              </a:schemeClr>
            </a:fillRef>
            <a:effectRef idx="0">
              <a:schemeClr val="accent4">
                <a:hueOff val="10395692"/>
                <a:satOff val="-47968"/>
                <a:lumOff val="1765"/>
                <a:alphaOff val="0"/>
              </a:schemeClr>
            </a:effectRef>
            <a:fontRef idx="minor">
              <a:schemeClr val="lt1"/>
            </a:fontRef>
          </p:style>
        </p:sp>
        <p:sp>
          <p:nvSpPr>
            <p:cNvPr id="15" name="Oval 14">
              <a:extLst>
                <a:ext uri="{FF2B5EF4-FFF2-40B4-BE49-F238E27FC236}">
                  <a16:creationId xmlns:a16="http://schemas.microsoft.com/office/drawing/2014/main" id="{55452ADE-FE0A-4A95-9D3B-7829D7FC26D4}"/>
                </a:ext>
              </a:extLst>
            </p:cNvPr>
            <p:cNvSpPr/>
            <p:nvPr/>
          </p:nvSpPr>
          <p:spPr>
            <a:xfrm>
              <a:off x="3477149" y="1107080"/>
              <a:ext cx="5237702" cy="4643839"/>
            </a:xfrm>
            <a:prstGeom prst="ellipse">
              <a:avLst/>
            </a:prstGeom>
          </p:spPr>
          <p:style>
            <a:lnRef idx="2">
              <a:schemeClr val="lt1">
                <a:hueOff val="0"/>
                <a:satOff val="0"/>
                <a:lumOff val="0"/>
                <a:alphaOff val="0"/>
              </a:schemeClr>
            </a:lnRef>
            <a:fillRef idx="1">
              <a:schemeClr val="accent4">
                <a:hueOff val="5197846"/>
                <a:satOff val="-23984"/>
                <a:lumOff val="883"/>
                <a:alphaOff val="0"/>
              </a:schemeClr>
            </a:fillRef>
            <a:effectRef idx="0">
              <a:schemeClr val="accent4">
                <a:hueOff val="5197846"/>
                <a:satOff val="-23984"/>
                <a:lumOff val="883"/>
                <a:alphaOff val="0"/>
              </a:schemeClr>
            </a:effectRef>
            <a:fontRef idx="minor">
              <a:schemeClr val="lt1"/>
            </a:fontRef>
          </p:style>
          <p:txBody>
            <a:bodyPr anchor="ctr"/>
            <a:lstStyle/>
            <a:p>
              <a:pPr algn="ctr"/>
              <a:r>
                <a:rPr lang="en-US" sz="2000" dirty="0">
                  <a:solidFill>
                    <a:schemeClr val="tx1"/>
                  </a:solidFill>
                </a:rPr>
                <a:t>Pure </a:t>
              </a:r>
            </a:p>
            <a:p>
              <a:pPr algn="ctr"/>
              <a:r>
                <a:rPr lang="en-US" sz="2000" dirty="0">
                  <a:solidFill>
                    <a:schemeClr val="tx1"/>
                  </a:solidFill>
                </a:rPr>
                <a:t>Functional </a:t>
              </a:r>
            </a:p>
            <a:p>
              <a:pPr algn="ctr"/>
              <a:r>
                <a:rPr lang="en-US" sz="2000" dirty="0">
                  <a:solidFill>
                    <a:schemeClr val="tx1"/>
                  </a:solidFill>
                </a:rPr>
                <a:t>World</a:t>
              </a:r>
            </a:p>
          </p:txBody>
        </p:sp>
        <p:sp>
          <p:nvSpPr>
            <p:cNvPr id="16" name="Arrow: Up-Down 15">
              <a:extLst>
                <a:ext uri="{FF2B5EF4-FFF2-40B4-BE49-F238E27FC236}">
                  <a16:creationId xmlns:a16="http://schemas.microsoft.com/office/drawing/2014/main" id="{9348599E-158D-4BA8-9764-BF96C8F564B3}"/>
                </a:ext>
              </a:extLst>
            </p:cNvPr>
            <p:cNvSpPr/>
            <p:nvPr/>
          </p:nvSpPr>
          <p:spPr>
            <a:xfrm rot="5400000">
              <a:off x="8699677" y="2061928"/>
              <a:ext cx="1041859" cy="2734143"/>
            </a:xfrm>
            <a:prstGeom prst="upDown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400"/>
            </a:p>
          </p:txBody>
        </p:sp>
        <p:sp>
          <p:nvSpPr>
            <p:cNvPr id="17" name="Arrow: Up-Down 16">
              <a:extLst>
                <a:ext uri="{FF2B5EF4-FFF2-40B4-BE49-F238E27FC236}">
                  <a16:creationId xmlns:a16="http://schemas.microsoft.com/office/drawing/2014/main" id="{9707EEA5-E5CB-4462-B13D-790CBFB802AA}"/>
                </a:ext>
              </a:extLst>
            </p:cNvPr>
            <p:cNvSpPr/>
            <p:nvPr/>
          </p:nvSpPr>
          <p:spPr>
            <a:xfrm rot="5400000">
              <a:off x="2362608" y="2061928"/>
              <a:ext cx="1041859" cy="2734143"/>
            </a:xfrm>
            <a:prstGeom prst="upDown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400"/>
            </a:p>
          </p:txBody>
        </p:sp>
      </p:grpSp>
      <p:grpSp>
        <p:nvGrpSpPr>
          <p:cNvPr id="19" name="Group 18">
            <a:extLst>
              <a:ext uri="{FF2B5EF4-FFF2-40B4-BE49-F238E27FC236}">
                <a16:creationId xmlns:a16="http://schemas.microsoft.com/office/drawing/2014/main" id="{7CEF1409-AE13-4EF0-903D-FEF7C5853E17}"/>
              </a:ext>
            </a:extLst>
          </p:cNvPr>
          <p:cNvGrpSpPr/>
          <p:nvPr/>
        </p:nvGrpSpPr>
        <p:grpSpPr>
          <a:xfrm>
            <a:off x="4961511" y="3989495"/>
            <a:ext cx="2559215" cy="1914303"/>
            <a:chOff x="1516466" y="169148"/>
            <a:chExt cx="9071212" cy="6519703"/>
          </a:xfrm>
        </p:grpSpPr>
        <p:sp>
          <p:nvSpPr>
            <p:cNvPr id="21" name="Oval 20">
              <a:extLst>
                <a:ext uri="{FF2B5EF4-FFF2-40B4-BE49-F238E27FC236}">
                  <a16:creationId xmlns:a16="http://schemas.microsoft.com/office/drawing/2014/main" id="{3B570EE8-AC70-4260-AB0A-5A38CE591FA7}"/>
                </a:ext>
              </a:extLst>
            </p:cNvPr>
            <p:cNvSpPr/>
            <p:nvPr/>
          </p:nvSpPr>
          <p:spPr>
            <a:xfrm>
              <a:off x="2540735" y="169148"/>
              <a:ext cx="7110529" cy="6519703"/>
            </a:xfrm>
            <a:prstGeom prst="ellipse">
              <a:avLst/>
            </a:prstGeom>
          </p:spPr>
          <p:style>
            <a:lnRef idx="2">
              <a:schemeClr val="lt1">
                <a:hueOff val="0"/>
                <a:satOff val="0"/>
                <a:lumOff val="0"/>
                <a:alphaOff val="0"/>
              </a:schemeClr>
            </a:lnRef>
            <a:fillRef idx="1">
              <a:schemeClr val="accent4">
                <a:hueOff val="10395692"/>
                <a:satOff val="-47968"/>
                <a:lumOff val="1765"/>
                <a:alphaOff val="0"/>
              </a:schemeClr>
            </a:fillRef>
            <a:effectRef idx="0">
              <a:schemeClr val="accent4">
                <a:hueOff val="10395692"/>
                <a:satOff val="-47968"/>
                <a:lumOff val="1765"/>
                <a:alphaOff val="0"/>
              </a:schemeClr>
            </a:effectRef>
            <a:fontRef idx="minor">
              <a:schemeClr val="lt1"/>
            </a:fontRef>
          </p:style>
        </p:sp>
        <p:sp>
          <p:nvSpPr>
            <p:cNvPr id="22" name="Oval 21">
              <a:extLst>
                <a:ext uri="{FF2B5EF4-FFF2-40B4-BE49-F238E27FC236}">
                  <a16:creationId xmlns:a16="http://schemas.microsoft.com/office/drawing/2014/main" id="{16744AA3-0B63-4B50-BC75-FE8E1D903C71}"/>
                </a:ext>
              </a:extLst>
            </p:cNvPr>
            <p:cNvSpPr/>
            <p:nvPr/>
          </p:nvSpPr>
          <p:spPr>
            <a:xfrm>
              <a:off x="3477149" y="1107080"/>
              <a:ext cx="5237702" cy="4643839"/>
            </a:xfrm>
            <a:prstGeom prst="ellipse">
              <a:avLst/>
            </a:prstGeom>
          </p:spPr>
          <p:style>
            <a:lnRef idx="2">
              <a:schemeClr val="lt1">
                <a:hueOff val="0"/>
                <a:satOff val="0"/>
                <a:lumOff val="0"/>
                <a:alphaOff val="0"/>
              </a:schemeClr>
            </a:lnRef>
            <a:fillRef idx="1">
              <a:schemeClr val="accent4">
                <a:hueOff val="5197846"/>
                <a:satOff val="-23984"/>
                <a:lumOff val="883"/>
                <a:alphaOff val="0"/>
              </a:schemeClr>
            </a:fillRef>
            <a:effectRef idx="0">
              <a:schemeClr val="accent4">
                <a:hueOff val="5197846"/>
                <a:satOff val="-23984"/>
                <a:lumOff val="883"/>
                <a:alphaOff val="0"/>
              </a:schemeClr>
            </a:effectRef>
            <a:fontRef idx="minor">
              <a:schemeClr val="lt1"/>
            </a:fontRef>
          </p:style>
          <p:txBody>
            <a:bodyPr anchor="ctr"/>
            <a:lstStyle/>
            <a:p>
              <a:pPr algn="ctr"/>
              <a:r>
                <a:rPr lang="en-US" sz="1400" dirty="0">
                  <a:solidFill>
                    <a:schemeClr val="tx1"/>
                  </a:solidFill>
                </a:rPr>
                <a:t>Pure </a:t>
              </a:r>
            </a:p>
            <a:p>
              <a:pPr algn="ctr"/>
              <a:r>
                <a:rPr lang="en-US" sz="1400" dirty="0">
                  <a:solidFill>
                    <a:schemeClr val="tx1"/>
                  </a:solidFill>
                </a:rPr>
                <a:t>Functional </a:t>
              </a:r>
            </a:p>
            <a:p>
              <a:pPr algn="ctr"/>
              <a:r>
                <a:rPr lang="en-US" sz="1400" dirty="0">
                  <a:solidFill>
                    <a:schemeClr val="tx1"/>
                  </a:solidFill>
                </a:rPr>
                <a:t>World</a:t>
              </a:r>
            </a:p>
          </p:txBody>
        </p:sp>
        <p:sp>
          <p:nvSpPr>
            <p:cNvPr id="23" name="Arrow: Up-Down 22">
              <a:extLst>
                <a:ext uri="{FF2B5EF4-FFF2-40B4-BE49-F238E27FC236}">
                  <a16:creationId xmlns:a16="http://schemas.microsoft.com/office/drawing/2014/main" id="{1B8710BA-12A1-48A1-972B-78AC99CF6751}"/>
                </a:ext>
              </a:extLst>
            </p:cNvPr>
            <p:cNvSpPr/>
            <p:nvPr/>
          </p:nvSpPr>
          <p:spPr>
            <a:xfrm rot="5400000">
              <a:off x="8699677" y="2061928"/>
              <a:ext cx="1041859" cy="2734143"/>
            </a:xfrm>
            <a:prstGeom prst="upDown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050"/>
            </a:p>
          </p:txBody>
        </p:sp>
        <p:sp>
          <p:nvSpPr>
            <p:cNvPr id="24" name="Arrow: Up-Down 23">
              <a:extLst>
                <a:ext uri="{FF2B5EF4-FFF2-40B4-BE49-F238E27FC236}">
                  <a16:creationId xmlns:a16="http://schemas.microsoft.com/office/drawing/2014/main" id="{F65D361D-4967-4374-8340-E17869E80536}"/>
                </a:ext>
              </a:extLst>
            </p:cNvPr>
            <p:cNvSpPr/>
            <p:nvPr/>
          </p:nvSpPr>
          <p:spPr>
            <a:xfrm rot="5400000">
              <a:off x="2362608" y="2061928"/>
              <a:ext cx="1041859" cy="2734143"/>
            </a:xfrm>
            <a:prstGeom prst="upDown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050"/>
            </a:p>
          </p:txBody>
        </p:sp>
      </p:grpSp>
      <p:grpSp>
        <p:nvGrpSpPr>
          <p:cNvPr id="25" name="Group 24">
            <a:extLst>
              <a:ext uri="{FF2B5EF4-FFF2-40B4-BE49-F238E27FC236}">
                <a16:creationId xmlns:a16="http://schemas.microsoft.com/office/drawing/2014/main" id="{8DE3D0F5-037A-41B6-9D47-7662C21D1453}"/>
              </a:ext>
            </a:extLst>
          </p:cNvPr>
          <p:cNvGrpSpPr/>
          <p:nvPr/>
        </p:nvGrpSpPr>
        <p:grpSpPr>
          <a:xfrm>
            <a:off x="6992355" y="1285995"/>
            <a:ext cx="2559215" cy="1914303"/>
            <a:chOff x="1516466" y="169148"/>
            <a:chExt cx="9071212" cy="6519703"/>
          </a:xfrm>
        </p:grpSpPr>
        <p:sp>
          <p:nvSpPr>
            <p:cNvPr id="26" name="Oval 25">
              <a:extLst>
                <a:ext uri="{FF2B5EF4-FFF2-40B4-BE49-F238E27FC236}">
                  <a16:creationId xmlns:a16="http://schemas.microsoft.com/office/drawing/2014/main" id="{D6769155-421A-49FD-AA15-23809F9E78F4}"/>
                </a:ext>
              </a:extLst>
            </p:cNvPr>
            <p:cNvSpPr/>
            <p:nvPr/>
          </p:nvSpPr>
          <p:spPr>
            <a:xfrm>
              <a:off x="2540735" y="169148"/>
              <a:ext cx="7110529" cy="6519703"/>
            </a:xfrm>
            <a:prstGeom prst="ellipse">
              <a:avLst/>
            </a:prstGeom>
          </p:spPr>
          <p:style>
            <a:lnRef idx="2">
              <a:schemeClr val="lt1">
                <a:hueOff val="0"/>
                <a:satOff val="0"/>
                <a:lumOff val="0"/>
                <a:alphaOff val="0"/>
              </a:schemeClr>
            </a:lnRef>
            <a:fillRef idx="1">
              <a:schemeClr val="accent4">
                <a:hueOff val="10395692"/>
                <a:satOff val="-47968"/>
                <a:lumOff val="1765"/>
                <a:alphaOff val="0"/>
              </a:schemeClr>
            </a:fillRef>
            <a:effectRef idx="0">
              <a:schemeClr val="accent4">
                <a:hueOff val="10395692"/>
                <a:satOff val="-47968"/>
                <a:lumOff val="1765"/>
                <a:alphaOff val="0"/>
              </a:schemeClr>
            </a:effectRef>
            <a:fontRef idx="minor">
              <a:schemeClr val="lt1"/>
            </a:fontRef>
          </p:style>
        </p:sp>
        <p:sp>
          <p:nvSpPr>
            <p:cNvPr id="27" name="Oval 26">
              <a:extLst>
                <a:ext uri="{FF2B5EF4-FFF2-40B4-BE49-F238E27FC236}">
                  <a16:creationId xmlns:a16="http://schemas.microsoft.com/office/drawing/2014/main" id="{CE7D786E-A7BA-46DF-BBF9-0995079B7DB0}"/>
                </a:ext>
              </a:extLst>
            </p:cNvPr>
            <p:cNvSpPr/>
            <p:nvPr/>
          </p:nvSpPr>
          <p:spPr>
            <a:xfrm>
              <a:off x="3477149" y="1107080"/>
              <a:ext cx="5237702" cy="4643839"/>
            </a:xfrm>
            <a:prstGeom prst="ellipse">
              <a:avLst/>
            </a:prstGeom>
          </p:spPr>
          <p:style>
            <a:lnRef idx="2">
              <a:schemeClr val="lt1">
                <a:hueOff val="0"/>
                <a:satOff val="0"/>
                <a:lumOff val="0"/>
                <a:alphaOff val="0"/>
              </a:schemeClr>
            </a:lnRef>
            <a:fillRef idx="1">
              <a:schemeClr val="accent4">
                <a:hueOff val="5197846"/>
                <a:satOff val="-23984"/>
                <a:lumOff val="883"/>
                <a:alphaOff val="0"/>
              </a:schemeClr>
            </a:fillRef>
            <a:effectRef idx="0">
              <a:schemeClr val="accent4">
                <a:hueOff val="5197846"/>
                <a:satOff val="-23984"/>
                <a:lumOff val="883"/>
                <a:alphaOff val="0"/>
              </a:schemeClr>
            </a:effectRef>
            <a:fontRef idx="minor">
              <a:schemeClr val="lt1"/>
            </a:fontRef>
          </p:style>
          <p:txBody>
            <a:bodyPr anchor="ctr"/>
            <a:lstStyle/>
            <a:p>
              <a:pPr algn="ctr"/>
              <a:r>
                <a:rPr lang="en-US" sz="1400" dirty="0">
                  <a:solidFill>
                    <a:schemeClr val="tx1"/>
                  </a:solidFill>
                </a:rPr>
                <a:t>Pure </a:t>
              </a:r>
            </a:p>
            <a:p>
              <a:pPr algn="ctr"/>
              <a:r>
                <a:rPr lang="en-US" sz="1400" dirty="0">
                  <a:solidFill>
                    <a:schemeClr val="tx1"/>
                  </a:solidFill>
                </a:rPr>
                <a:t>Functional </a:t>
              </a:r>
            </a:p>
            <a:p>
              <a:pPr algn="ctr"/>
              <a:r>
                <a:rPr lang="en-US" sz="1400" dirty="0">
                  <a:solidFill>
                    <a:schemeClr val="tx1"/>
                  </a:solidFill>
                </a:rPr>
                <a:t>World</a:t>
              </a:r>
            </a:p>
          </p:txBody>
        </p:sp>
        <p:sp>
          <p:nvSpPr>
            <p:cNvPr id="28" name="Arrow: Up-Down 27">
              <a:extLst>
                <a:ext uri="{FF2B5EF4-FFF2-40B4-BE49-F238E27FC236}">
                  <a16:creationId xmlns:a16="http://schemas.microsoft.com/office/drawing/2014/main" id="{5AB21DB2-0A1C-4E54-8583-BF8DA220B372}"/>
                </a:ext>
              </a:extLst>
            </p:cNvPr>
            <p:cNvSpPr/>
            <p:nvPr/>
          </p:nvSpPr>
          <p:spPr>
            <a:xfrm rot="5400000">
              <a:off x="8699677" y="2061928"/>
              <a:ext cx="1041859" cy="2734143"/>
            </a:xfrm>
            <a:prstGeom prst="upDown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050"/>
            </a:p>
          </p:txBody>
        </p:sp>
        <p:sp>
          <p:nvSpPr>
            <p:cNvPr id="29" name="Arrow: Up-Down 28">
              <a:extLst>
                <a:ext uri="{FF2B5EF4-FFF2-40B4-BE49-F238E27FC236}">
                  <a16:creationId xmlns:a16="http://schemas.microsoft.com/office/drawing/2014/main" id="{89615DFC-178F-45BD-84CE-FA24F97DEF07}"/>
                </a:ext>
              </a:extLst>
            </p:cNvPr>
            <p:cNvSpPr/>
            <p:nvPr/>
          </p:nvSpPr>
          <p:spPr>
            <a:xfrm rot="5400000">
              <a:off x="2362608" y="2061928"/>
              <a:ext cx="1041859" cy="2734143"/>
            </a:xfrm>
            <a:prstGeom prst="upDown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050"/>
            </a:p>
          </p:txBody>
        </p:sp>
      </p:grpSp>
    </p:spTree>
    <p:extLst>
      <p:ext uri="{BB962C8B-B14F-4D97-AF65-F5344CB8AC3E}">
        <p14:creationId xmlns:p14="http://schemas.microsoft.com/office/powerpoint/2010/main" val="880204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500"/>
                                        <p:tgtEl>
                                          <p:spTgt spid="19"/>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25"/>
                                        </p:tgtEl>
                                        <p:attrNameLst>
                                          <p:attrName>style.visibility</p:attrName>
                                        </p:attrNameLst>
                                      </p:cBhvr>
                                      <p:to>
                                        <p:strVal val="visible"/>
                                      </p:to>
                                    </p:set>
                                    <p:animEffect transition="in" filter="fade">
                                      <p:cBhvr>
                                        <p:cTn id="23"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52AC7D-15C9-4CA7-A4F0-7294B25D196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89C50DF-2A71-491C-AC18-21640B157E14}"/>
              </a:ext>
            </a:extLst>
          </p:cNvPr>
          <p:cNvSpPr>
            <a:spLocks noGrp="1"/>
          </p:cNvSpPr>
          <p:nvPr>
            <p:ph idx="1"/>
          </p:nvPr>
        </p:nvSpPr>
        <p:spPr>
          <a:xfrm>
            <a:off x="772495" y="1253331"/>
            <a:ext cx="10515600" cy="4351338"/>
          </a:xfrm>
        </p:spPr>
        <p:txBody>
          <a:bodyPr>
            <a:normAutofit fontScale="92500" lnSpcReduction="10000"/>
          </a:bodyPr>
          <a:lstStyle/>
          <a:p>
            <a:pPr marL="0" indent="0">
              <a:buNone/>
            </a:pPr>
            <a:r>
              <a:rPr lang="en-US" dirty="0"/>
              <a:t>You are effective with the imperative, object-oriented core of Java or .NET but you look longingly at the </a:t>
            </a:r>
            <a:r>
              <a:rPr lang="en-US" b="1" dirty="0"/>
              <a:t>winsome</a:t>
            </a:r>
            <a:r>
              <a:rPr lang="en-US" dirty="0"/>
              <a:t> smile of functional languages. </a:t>
            </a:r>
          </a:p>
          <a:p>
            <a:pPr marL="0" indent="0">
              <a:buNone/>
            </a:pPr>
            <a:r>
              <a:rPr lang="en-US" dirty="0"/>
              <a:t>If you play with your language’s functional features, you’re never quite sure if you’re getting it right or taking full advantage of them. This talk is for you. </a:t>
            </a:r>
          </a:p>
          <a:p>
            <a:pPr marL="0" indent="0">
              <a:buNone/>
            </a:pPr>
            <a:r>
              <a:rPr lang="en-US" dirty="0"/>
              <a:t>You’ll learn which code to attack with functional ideas and how to do it. You’ll look at code similar to what you write every day, and see it transform from long, difficult-to-follow code to short code that’s easy to understand, hard to mess up, and straightforward to debug. Better yet, functional approaches help you apply patterns in a clear and consistent way. </a:t>
            </a:r>
          </a:p>
          <a:p>
            <a:pPr marL="0" indent="0">
              <a:buNone/>
            </a:pPr>
            <a:r>
              <a:rPr lang="en-US" dirty="0"/>
              <a:t>Apply these techniques while leveraging delegates, lambda expressions, base classes and generics.</a:t>
            </a:r>
          </a:p>
          <a:p>
            <a:pPr marL="0" indent="0">
              <a:buNone/>
            </a:pPr>
            <a:endParaRPr lang="en-US" dirty="0"/>
          </a:p>
        </p:txBody>
      </p:sp>
    </p:spTree>
    <p:extLst>
      <p:ext uri="{BB962C8B-B14F-4D97-AF65-F5344CB8AC3E}">
        <p14:creationId xmlns:p14="http://schemas.microsoft.com/office/powerpoint/2010/main" val="37469763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4294967295"/>
          </p:nvPr>
        </p:nvPicPr>
        <p:blipFill>
          <a:blip r:embed="rId3" cstate="print">
            <a:extLst>
              <a:ext uri="{28A0092B-C50C-407E-A947-70E740481C1C}">
                <a14:useLocalDpi xmlns:a14="http://schemas.microsoft.com/office/drawing/2010/main" val="0"/>
              </a:ext>
            </a:extLst>
          </a:blip>
          <a:stretch>
            <a:fillRect/>
          </a:stretch>
        </p:blipFill>
        <p:spPr>
          <a:xfrm>
            <a:off x="3901874" y="2140686"/>
            <a:ext cx="2261740" cy="1995653"/>
          </a:xfrm>
        </p:spPr>
      </p:pic>
      <p:sp>
        <p:nvSpPr>
          <p:cNvPr id="6" name="TextBox 5"/>
          <p:cNvSpPr txBox="1"/>
          <p:nvPr/>
        </p:nvSpPr>
        <p:spPr>
          <a:xfrm>
            <a:off x="1198830" y="1768908"/>
            <a:ext cx="2379177" cy="2646878"/>
          </a:xfrm>
          <a:prstGeom prst="rect">
            <a:avLst/>
          </a:prstGeom>
          <a:noFill/>
        </p:spPr>
        <p:txBody>
          <a:bodyPr wrap="none" rtlCol="0">
            <a:spAutoFit/>
          </a:bodyPr>
          <a:lstStyle/>
          <a:p>
            <a:r>
              <a:rPr lang="en-US" sz="16600" dirty="0"/>
              <a:t>C#</a:t>
            </a:r>
          </a:p>
        </p:txBody>
      </p:sp>
      <p:sp>
        <p:nvSpPr>
          <p:cNvPr id="7" name="TextBox 6"/>
          <p:cNvSpPr txBox="1"/>
          <p:nvPr/>
        </p:nvSpPr>
        <p:spPr>
          <a:xfrm>
            <a:off x="6539918" y="1861241"/>
            <a:ext cx="4786888" cy="2554545"/>
          </a:xfrm>
          <a:prstGeom prst="rect">
            <a:avLst/>
          </a:prstGeom>
          <a:noFill/>
        </p:spPr>
        <p:txBody>
          <a:bodyPr wrap="none" rtlCol="0">
            <a:spAutoFit/>
          </a:bodyPr>
          <a:lstStyle/>
          <a:p>
            <a:r>
              <a:rPr lang="en-US" sz="8000" dirty="0"/>
              <a:t>Functional </a:t>
            </a:r>
            <a:br>
              <a:rPr lang="en-US" sz="8000" dirty="0"/>
            </a:br>
            <a:r>
              <a:rPr lang="en-US" sz="8000" dirty="0"/>
              <a:t>techniques</a:t>
            </a:r>
          </a:p>
        </p:txBody>
      </p:sp>
    </p:spTree>
    <p:extLst>
      <p:ext uri="{BB962C8B-B14F-4D97-AF65-F5344CB8AC3E}">
        <p14:creationId xmlns:p14="http://schemas.microsoft.com/office/powerpoint/2010/main" val="936385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0748CB39-28E9-4BF9-BD4F-2445B3E6C1E6}"/>
              </a:ext>
            </a:extLst>
          </p:cNvPr>
          <p:cNvGrpSpPr/>
          <p:nvPr/>
        </p:nvGrpSpPr>
        <p:grpSpPr>
          <a:xfrm>
            <a:off x="4815395" y="2271203"/>
            <a:ext cx="7402049" cy="4221672"/>
            <a:chOff x="-203227" y="446239"/>
            <a:chExt cx="11358667" cy="6269251"/>
          </a:xfrm>
        </p:grpSpPr>
        <p:grpSp>
          <p:nvGrpSpPr>
            <p:cNvPr id="2" name="Group 1">
              <a:extLst>
                <a:ext uri="{FF2B5EF4-FFF2-40B4-BE49-F238E27FC236}">
                  <a16:creationId xmlns:a16="http://schemas.microsoft.com/office/drawing/2014/main" id="{237C8AB3-8EAA-400F-98C1-5E882CB78BAB}"/>
                </a:ext>
              </a:extLst>
            </p:cNvPr>
            <p:cNvGrpSpPr/>
            <p:nvPr/>
          </p:nvGrpSpPr>
          <p:grpSpPr>
            <a:xfrm>
              <a:off x="1943560" y="446239"/>
              <a:ext cx="4014269" cy="2906561"/>
              <a:chOff x="1516466" y="169148"/>
              <a:chExt cx="9071212" cy="6519703"/>
            </a:xfrm>
          </p:grpSpPr>
          <p:sp>
            <p:nvSpPr>
              <p:cNvPr id="6" name="Oval 5">
                <a:extLst>
                  <a:ext uri="{FF2B5EF4-FFF2-40B4-BE49-F238E27FC236}">
                    <a16:creationId xmlns:a16="http://schemas.microsoft.com/office/drawing/2014/main" id="{3A80696A-5324-4FE6-B1B6-1DBF660A2E14}"/>
                  </a:ext>
                </a:extLst>
              </p:cNvPr>
              <p:cNvSpPr/>
              <p:nvPr/>
            </p:nvSpPr>
            <p:spPr>
              <a:xfrm>
                <a:off x="2540735" y="169148"/>
                <a:ext cx="7110529" cy="6519703"/>
              </a:xfrm>
              <a:prstGeom prst="ellipse">
                <a:avLst/>
              </a:prstGeom>
            </p:spPr>
            <p:style>
              <a:lnRef idx="2">
                <a:schemeClr val="lt1">
                  <a:hueOff val="0"/>
                  <a:satOff val="0"/>
                  <a:lumOff val="0"/>
                  <a:alphaOff val="0"/>
                </a:schemeClr>
              </a:lnRef>
              <a:fillRef idx="1">
                <a:schemeClr val="accent4">
                  <a:hueOff val="10395692"/>
                  <a:satOff val="-47968"/>
                  <a:lumOff val="1765"/>
                  <a:alphaOff val="0"/>
                </a:schemeClr>
              </a:fillRef>
              <a:effectRef idx="0">
                <a:schemeClr val="accent4">
                  <a:hueOff val="10395692"/>
                  <a:satOff val="-47968"/>
                  <a:lumOff val="1765"/>
                  <a:alphaOff val="0"/>
                </a:schemeClr>
              </a:effectRef>
              <a:fontRef idx="minor">
                <a:schemeClr val="lt1"/>
              </a:fontRef>
            </p:style>
          </p:sp>
          <p:sp>
            <p:nvSpPr>
              <p:cNvPr id="7" name="Oval 6">
                <a:extLst>
                  <a:ext uri="{FF2B5EF4-FFF2-40B4-BE49-F238E27FC236}">
                    <a16:creationId xmlns:a16="http://schemas.microsoft.com/office/drawing/2014/main" id="{173F1E17-9978-41FD-AECE-55EC2C9C6E3B}"/>
                  </a:ext>
                </a:extLst>
              </p:cNvPr>
              <p:cNvSpPr/>
              <p:nvPr/>
            </p:nvSpPr>
            <p:spPr>
              <a:xfrm>
                <a:off x="3477149" y="1107080"/>
                <a:ext cx="5237702" cy="4643839"/>
              </a:xfrm>
              <a:prstGeom prst="ellipse">
                <a:avLst/>
              </a:prstGeom>
            </p:spPr>
            <p:style>
              <a:lnRef idx="2">
                <a:schemeClr val="lt1">
                  <a:hueOff val="0"/>
                  <a:satOff val="0"/>
                  <a:lumOff val="0"/>
                  <a:alphaOff val="0"/>
                </a:schemeClr>
              </a:lnRef>
              <a:fillRef idx="1">
                <a:schemeClr val="accent4">
                  <a:hueOff val="5197846"/>
                  <a:satOff val="-23984"/>
                  <a:lumOff val="883"/>
                  <a:alphaOff val="0"/>
                </a:schemeClr>
              </a:fillRef>
              <a:effectRef idx="0">
                <a:schemeClr val="accent4">
                  <a:hueOff val="5197846"/>
                  <a:satOff val="-23984"/>
                  <a:lumOff val="883"/>
                  <a:alphaOff val="0"/>
                </a:schemeClr>
              </a:effectRef>
              <a:fontRef idx="minor">
                <a:schemeClr val="lt1"/>
              </a:fontRef>
            </p:style>
            <p:txBody>
              <a:bodyPr anchor="ctr"/>
              <a:lstStyle/>
              <a:p>
                <a:pPr algn="ctr"/>
                <a:r>
                  <a:rPr lang="en-US" sz="1100" dirty="0">
                    <a:solidFill>
                      <a:schemeClr val="tx1"/>
                    </a:solidFill>
                  </a:rPr>
                  <a:t>Pure </a:t>
                </a:r>
              </a:p>
              <a:p>
                <a:pPr algn="ctr"/>
                <a:r>
                  <a:rPr lang="en-US" sz="1100" dirty="0">
                    <a:solidFill>
                      <a:schemeClr val="tx1"/>
                    </a:solidFill>
                  </a:rPr>
                  <a:t>Functional </a:t>
                </a:r>
              </a:p>
              <a:p>
                <a:pPr algn="ctr"/>
                <a:r>
                  <a:rPr lang="en-US" sz="1100" dirty="0">
                    <a:solidFill>
                      <a:schemeClr val="tx1"/>
                    </a:solidFill>
                  </a:rPr>
                  <a:t>World</a:t>
                </a:r>
              </a:p>
            </p:txBody>
          </p:sp>
          <p:sp>
            <p:nvSpPr>
              <p:cNvPr id="18" name="Arrow: Up-Down 17">
                <a:extLst>
                  <a:ext uri="{FF2B5EF4-FFF2-40B4-BE49-F238E27FC236}">
                    <a16:creationId xmlns:a16="http://schemas.microsoft.com/office/drawing/2014/main" id="{CAE7E16B-5621-45DC-8C54-6247D26D5303}"/>
                  </a:ext>
                </a:extLst>
              </p:cNvPr>
              <p:cNvSpPr/>
              <p:nvPr/>
            </p:nvSpPr>
            <p:spPr>
              <a:xfrm rot="5400000">
                <a:off x="8699677" y="2061928"/>
                <a:ext cx="1041859" cy="2734143"/>
              </a:xfrm>
              <a:prstGeom prst="upDown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900"/>
              </a:p>
            </p:txBody>
          </p:sp>
          <p:sp>
            <p:nvSpPr>
              <p:cNvPr id="20" name="Arrow: Up-Down 19">
                <a:extLst>
                  <a:ext uri="{FF2B5EF4-FFF2-40B4-BE49-F238E27FC236}">
                    <a16:creationId xmlns:a16="http://schemas.microsoft.com/office/drawing/2014/main" id="{7132CFDD-F87D-46FA-AB10-FA93D5C7B3A7}"/>
                  </a:ext>
                </a:extLst>
              </p:cNvPr>
              <p:cNvSpPr/>
              <p:nvPr/>
            </p:nvSpPr>
            <p:spPr>
              <a:xfrm rot="5400000">
                <a:off x="2362608" y="2061928"/>
                <a:ext cx="1041859" cy="2734143"/>
              </a:xfrm>
              <a:prstGeom prst="upDown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900"/>
              </a:p>
            </p:txBody>
          </p:sp>
        </p:grpSp>
        <p:grpSp>
          <p:nvGrpSpPr>
            <p:cNvPr id="8" name="Group 7">
              <a:extLst>
                <a:ext uri="{FF2B5EF4-FFF2-40B4-BE49-F238E27FC236}">
                  <a16:creationId xmlns:a16="http://schemas.microsoft.com/office/drawing/2014/main" id="{62F85A93-EA28-4E96-A67D-49CFE059C6CB}"/>
                </a:ext>
              </a:extLst>
            </p:cNvPr>
            <p:cNvGrpSpPr/>
            <p:nvPr/>
          </p:nvGrpSpPr>
          <p:grpSpPr>
            <a:xfrm>
              <a:off x="-203227" y="3411761"/>
              <a:ext cx="4337477" cy="3303729"/>
              <a:chOff x="1516466" y="169148"/>
              <a:chExt cx="9071212" cy="6519703"/>
            </a:xfrm>
          </p:grpSpPr>
          <p:sp>
            <p:nvSpPr>
              <p:cNvPr id="9" name="Oval 8">
                <a:extLst>
                  <a:ext uri="{FF2B5EF4-FFF2-40B4-BE49-F238E27FC236}">
                    <a16:creationId xmlns:a16="http://schemas.microsoft.com/office/drawing/2014/main" id="{96C63AC7-9EFC-46A7-A415-D9B0031DEBA6}"/>
                  </a:ext>
                </a:extLst>
              </p:cNvPr>
              <p:cNvSpPr/>
              <p:nvPr/>
            </p:nvSpPr>
            <p:spPr>
              <a:xfrm>
                <a:off x="2540735" y="169148"/>
                <a:ext cx="7110529" cy="6519703"/>
              </a:xfrm>
              <a:prstGeom prst="ellipse">
                <a:avLst/>
              </a:prstGeom>
            </p:spPr>
            <p:style>
              <a:lnRef idx="2">
                <a:schemeClr val="lt1">
                  <a:hueOff val="0"/>
                  <a:satOff val="0"/>
                  <a:lumOff val="0"/>
                  <a:alphaOff val="0"/>
                </a:schemeClr>
              </a:lnRef>
              <a:fillRef idx="1">
                <a:schemeClr val="accent4">
                  <a:hueOff val="10395692"/>
                  <a:satOff val="-47968"/>
                  <a:lumOff val="1765"/>
                  <a:alphaOff val="0"/>
                </a:schemeClr>
              </a:fillRef>
              <a:effectRef idx="0">
                <a:schemeClr val="accent4">
                  <a:hueOff val="10395692"/>
                  <a:satOff val="-47968"/>
                  <a:lumOff val="1765"/>
                  <a:alphaOff val="0"/>
                </a:schemeClr>
              </a:effectRef>
              <a:fontRef idx="minor">
                <a:schemeClr val="lt1"/>
              </a:fontRef>
            </p:style>
          </p:sp>
          <p:sp>
            <p:nvSpPr>
              <p:cNvPr id="10" name="Oval 9">
                <a:extLst>
                  <a:ext uri="{FF2B5EF4-FFF2-40B4-BE49-F238E27FC236}">
                    <a16:creationId xmlns:a16="http://schemas.microsoft.com/office/drawing/2014/main" id="{809C452C-7E39-4655-B41A-21D3B809665A}"/>
                  </a:ext>
                </a:extLst>
              </p:cNvPr>
              <p:cNvSpPr/>
              <p:nvPr/>
            </p:nvSpPr>
            <p:spPr>
              <a:xfrm>
                <a:off x="3477149" y="1107080"/>
                <a:ext cx="5237702" cy="4643839"/>
              </a:xfrm>
              <a:prstGeom prst="ellipse">
                <a:avLst/>
              </a:prstGeom>
            </p:spPr>
            <p:style>
              <a:lnRef idx="2">
                <a:schemeClr val="lt1">
                  <a:hueOff val="0"/>
                  <a:satOff val="0"/>
                  <a:lumOff val="0"/>
                  <a:alphaOff val="0"/>
                </a:schemeClr>
              </a:lnRef>
              <a:fillRef idx="1">
                <a:schemeClr val="accent4">
                  <a:hueOff val="5197846"/>
                  <a:satOff val="-23984"/>
                  <a:lumOff val="883"/>
                  <a:alphaOff val="0"/>
                </a:schemeClr>
              </a:fillRef>
              <a:effectRef idx="0">
                <a:schemeClr val="accent4">
                  <a:hueOff val="5197846"/>
                  <a:satOff val="-23984"/>
                  <a:lumOff val="883"/>
                  <a:alphaOff val="0"/>
                </a:schemeClr>
              </a:effectRef>
              <a:fontRef idx="minor">
                <a:schemeClr val="lt1"/>
              </a:fontRef>
            </p:style>
            <p:txBody>
              <a:bodyPr anchor="ctr"/>
              <a:lstStyle/>
              <a:p>
                <a:pPr algn="ctr"/>
                <a:r>
                  <a:rPr lang="en-US" sz="1100" dirty="0">
                    <a:solidFill>
                      <a:schemeClr val="tx1"/>
                    </a:solidFill>
                  </a:rPr>
                  <a:t>Pure </a:t>
                </a:r>
              </a:p>
              <a:p>
                <a:pPr algn="ctr"/>
                <a:r>
                  <a:rPr lang="en-US" sz="1100" dirty="0">
                    <a:solidFill>
                      <a:schemeClr val="tx1"/>
                    </a:solidFill>
                  </a:rPr>
                  <a:t>Functional </a:t>
                </a:r>
              </a:p>
              <a:p>
                <a:pPr algn="ctr"/>
                <a:r>
                  <a:rPr lang="en-US" sz="1100" dirty="0">
                    <a:solidFill>
                      <a:schemeClr val="tx1"/>
                    </a:solidFill>
                  </a:rPr>
                  <a:t>World</a:t>
                </a:r>
              </a:p>
            </p:txBody>
          </p:sp>
          <p:sp>
            <p:nvSpPr>
              <p:cNvPr id="11" name="Arrow: Up-Down 10">
                <a:extLst>
                  <a:ext uri="{FF2B5EF4-FFF2-40B4-BE49-F238E27FC236}">
                    <a16:creationId xmlns:a16="http://schemas.microsoft.com/office/drawing/2014/main" id="{3E9E2461-36FC-4EDF-9617-E66CDF1DA71F}"/>
                  </a:ext>
                </a:extLst>
              </p:cNvPr>
              <p:cNvSpPr/>
              <p:nvPr/>
            </p:nvSpPr>
            <p:spPr>
              <a:xfrm rot="5400000">
                <a:off x="8699677" y="2061928"/>
                <a:ext cx="1041859" cy="2734143"/>
              </a:xfrm>
              <a:prstGeom prst="upDown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900"/>
              </a:p>
            </p:txBody>
          </p:sp>
          <p:sp>
            <p:nvSpPr>
              <p:cNvPr id="12" name="Arrow: Up-Down 11">
                <a:extLst>
                  <a:ext uri="{FF2B5EF4-FFF2-40B4-BE49-F238E27FC236}">
                    <a16:creationId xmlns:a16="http://schemas.microsoft.com/office/drawing/2014/main" id="{D01C5F37-5E7B-463D-8DBF-4821ABDAF9DB}"/>
                  </a:ext>
                </a:extLst>
              </p:cNvPr>
              <p:cNvSpPr/>
              <p:nvPr/>
            </p:nvSpPr>
            <p:spPr>
              <a:xfrm rot="5400000">
                <a:off x="2362608" y="2061928"/>
                <a:ext cx="1041859" cy="2734143"/>
              </a:xfrm>
              <a:prstGeom prst="upDown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900"/>
              </a:p>
            </p:txBody>
          </p:sp>
        </p:grpSp>
        <p:grpSp>
          <p:nvGrpSpPr>
            <p:cNvPr id="13" name="Group 12">
              <a:extLst>
                <a:ext uri="{FF2B5EF4-FFF2-40B4-BE49-F238E27FC236}">
                  <a16:creationId xmlns:a16="http://schemas.microsoft.com/office/drawing/2014/main" id="{AA8B5D4B-C452-4276-A2E6-2F52D2F6BBBD}"/>
                </a:ext>
              </a:extLst>
            </p:cNvPr>
            <p:cNvGrpSpPr/>
            <p:nvPr/>
          </p:nvGrpSpPr>
          <p:grpSpPr>
            <a:xfrm>
              <a:off x="8008829" y="3187064"/>
              <a:ext cx="3146611" cy="2304878"/>
              <a:chOff x="1516466" y="169148"/>
              <a:chExt cx="9071212" cy="6519703"/>
            </a:xfrm>
          </p:grpSpPr>
          <p:sp>
            <p:nvSpPr>
              <p:cNvPr id="14" name="Oval 13">
                <a:extLst>
                  <a:ext uri="{FF2B5EF4-FFF2-40B4-BE49-F238E27FC236}">
                    <a16:creationId xmlns:a16="http://schemas.microsoft.com/office/drawing/2014/main" id="{62E973FD-7472-4F28-AF81-BAD1D97F73A7}"/>
                  </a:ext>
                </a:extLst>
              </p:cNvPr>
              <p:cNvSpPr/>
              <p:nvPr/>
            </p:nvSpPr>
            <p:spPr>
              <a:xfrm>
                <a:off x="2540735" y="169148"/>
                <a:ext cx="7110529" cy="6519703"/>
              </a:xfrm>
              <a:prstGeom prst="ellipse">
                <a:avLst/>
              </a:prstGeom>
            </p:spPr>
            <p:style>
              <a:lnRef idx="2">
                <a:schemeClr val="lt1">
                  <a:hueOff val="0"/>
                  <a:satOff val="0"/>
                  <a:lumOff val="0"/>
                  <a:alphaOff val="0"/>
                </a:schemeClr>
              </a:lnRef>
              <a:fillRef idx="1">
                <a:schemeClr val="accent4">
                  <a:hueOff val="10395692"/>
                  <a:satOff val="-47968"/>
                  <a:lumOff val="1765"/>
                  <a:alphaOff val="0"/>
                </a:schemeClr>
              </a:fillRef>
              <a:effectRef idx="0">
                <a:schemeClr val="accent4">
                  <a:hueOff val="10395692"/>
                  <a:satOff val="-47968"/>
                  <a:lumOff val="1765"/>
                  <a:alphaOff val="0"/>
                </a:schemeClr>
              </a:effectRef>
              <a:fontRef idx="minor">
                <a:schemeClr val="lt1"/>
              </a:fontRef>
            </p:style>
          </p:sp>
          <p:sp>
            <p:nvSpPr>
              <p:cNvPr id="15" name="Oval 14">
                <a:extLst>
                  <a:ext uri="{FF2B5EF4-FFF2-40B4-BE49-F238E27FC236}">
                    <a16:creationId xmlns:a16="http://schemas.microsoft.com/office/drawing/2014/main" id="{55452ADE-FE0A-4A95-9D3B-7829D7FC26D4}"/>
                  </a:ext>
                </a:extLst>
              </p:cNvPr>
              <p:cNvSpPr/>
              <p:nvPr/>
            </p:nvSpPr>
            <p:spPr>
              <a:xfrm>
                <a:off x="3477149" y="1107080"/>
                <a:ext cx="5237702" cy="4643839"/>
              </a:xfrm>
              <a:prstGeom prst="ellipse">
                <a:avLst/>
              </a:prstGeom>
            </p:spPr>
            <p:style>
              <a:lnRef idx="2">
                <a:schemeClr val="lt1">
                  <a:hueOff val="0"/>
                  <a:satOff val="0"/>
                  <a:lumOff val="0"/>
                  <a:alphaOff val="0"/>
                </a:schemeClr>
              </a:lnRef>
              <a:fillRef idx="1">
                <a:schemeClr val="accent4">
                  <a:hueOff val="5197846"/>
                  <a:satOff val="-23984"/>
                  <a:lumOff val="883"/>
                  <a:alphaOff val="0"/>
                </a:schemeClr>
              </a:fillRef>
              <a:effectRef idx="0">
                <a:schemeClr val="accent4">
                  <a:hueOff val="5197846"/>
                  <a:satOff val="-23984"/>
                  <a:lumOff val="883"/>
                  <a:alphaOff val="0"/>
                </a:schemeClr>
              </a:effectRef>
              <a:fontRef idx="minor">
                <a:schemeClr val="lt1"/>
              </a:fontRef>
            </p:style>
            <p:txBody>
              <a:bodyPr anchor="ctr"/>
              <a:lstStyle/>
              <a:p>
                <a:pPr algn="ctr"/>
                <a:r>
                  <a:rPr lang="en-US" sz="1100" dirty="0">
                    <a:solidFill>
                      <a:schemeClr val="tx1"/>
                    </a:solidFill>
                  </a:rPr>
                  <a:t>Pure </a:t>
                </a:r>
              </a:p>
              <a:p>
                <a:pPr algn="ctr"/>
                <a:r>
                  <a:rPr lang="en-US" sz="1100" dirty="0">
                    <a:solidFill>
                      <a:schemeClr val="tx1"/>
                    </a:solidFill>
                  </a:rPr>
                  <a:t>Functional </a:t>
                </a:r>
              </a:p>
              <a:p>
                <a:pPr algn="ctr"/>
                <a:r>
                  <a:rPr lang="en-US" sz="1100" dirty="0">
                    <a:solidFill>
                      <a:schemeClr val="tx1"/>
                    </a:solidFill>
                  </a:rPr>
                  <a:t>World</a:t>
                </a:r>
              </a:p>
            </p:txBody>
          </p:sp>
          <p:sp>
            <p:nvSpPr>
              <p:cNvPr id="16" name="Arrow: Up-Down 15">
                <a:extLst>
                  <a:ext uri="{FF2B5EF4-FFF2-40B4-BE49-F238E27FC236}">
                    <a16:creationId xmlns:a16="http://schemas.microsoft.com/office/drawing/2014/main" id="{9348599E-158D-4BA8-9764-BF96C8F564B3}"/>
                  </a:ext>
                </a:extLst>
              </p:cNvPr>
              <p:cNvSpPr/>
              <p:nvPr/>
            </p:nvSpPr>
            <p:spPr>
              <a:xfrm rot="5400000">
                <a:off x="8699677" y="2061928"/>
                <a:ext cx="1041859" cy="2734143"/>
              </a:xfrm>
              <a:prstGeom prst="upDown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900"/>
              </a:p>
            </p:txBody>
          </p:sp>
          <p:sp>
            <p:nvSpPr>
              <p:cNvPr id="17" name="Arrow: Up-Down 16">
                <a:extLst>
                  <a:ext uri="{FF2B5EF4-FFF2-40B4-BE49-F238E27FC236}">
                    <a16:creationId xmlns:a16="http://schemas.microsoft.com/office/drawing/2014/main" id="{9707EEA5-E5CB-4462-B13D-790CBFB802AA}"/>
                  </a:ext>
                </a:extLst>
              </p:cNvPr>
              <p:cNvSpPr/>
              <p:nvPr/>
            </p:nvSpPr>
            <p:spPr>
              <a:xfrm rot="5400000">
                <a:off x="2362608" y="2061928"/>
                <a:ext cx="1041859" cy="2734143"/>
              </a:xfrm>
              <a:prstGeom prst="upDown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900"/>
              </a:p>
            </p:txBody>
          </p:sp>
        </p:grpSp>
        <p:grpSp>
          <p:nvGrpSpPr>
            <p:cNvPr id="19" name="Group 18">
              <a:extLst>
                <a:ext uri="{FF2B5EF4-FFF2-40B4-BE49-F238E27FC236}">
                  <a16:creationId xmlns:a16="http://schemas.microsoft.com/office/drawing/2014/main" id="{7CEF1409-AE13-4EF0-903D-FEF7C5853E17}"/>
                </a:ext>
              </a:extLst>
            </p:cNvPr>
            <p:cNvGrpSpPr/>
            <p:nvPr/>
          </p:nvGrpSpPr>
          <p:grpSpPr>
            <a:xfrm>
              <a:off x="4961511" y="3989495"/>
              <a:ext cx="2559215" cy="1914303"/>
              <a:chOff x="1516466" y="169148"/>
              <a:chExt cx="9071212" cy="6519703"/>
            </a:xfrm>
          </p:grpSpPr>
          <p:sp>
            <p:nvSpPr>
              <p:cNvPr id="21" name="Oval 20">
                <a:extLst>
                  <a:ext uri="{FF2B5EF4-FFF2-40B4-BE49-F238E27FC236}">
                    <a16:creationId xmlns:a16="http://schemas.microsoft.com/office/drawing/2014/main" id="{3B570EE8-AC70-4260-AB0A-5A38CE591FA7}"/>
                  </a:ext>
                </a:extLst>
              </p:cNvPr>
              <p:cNvSpPr/>
              <p:nvPr/>
            </p:nvSpPr>
            <p:spPr>
              <a:xfrm>
                <a:off x="2540735" y="169148"/>
                <a:ext cx="7110529" cy="6519703"/>
              </a:xfrm>
              <a:prstGeom prst="ellipse">
                <a:avLst/>
              </a:prstGeom>
            </p:spPr>
            <p:style>
              <a:lnRef idx="2">
                <a:schemeClr val="lt1">
                  <a:hueOff val="0"/>
                  <a:satOff val="0"/>
                  <a:lumOff val="0"/>
                  <a:alphaOff val="0"/>
                </a:schemeClr>
              </a:lnRef>
              <a:fillRef idx="1">
                <a:schemeClr val="accent4">
                  <a:hueOff val="10395692"/>
                  <a:satOff val="-47968"/>
                  <a:lumOff val="1765"/>
                  <a:alphaOff val="0"/>
                </a:schemeClr>
              </a:fillRef>
              <a:effectRef idx="0">
                <a:schemeClr val="accent4">
                  <a:hueOff val="10395692"/>
                  <a:satOff val="-47968"/>
                  <a:lumOff val="1765"/>
                  <a:alphaOff val="0"/>
                </a:schemeClr>
              </a:effectRef>
              <a:fontRef idx="minor">
                <a:schemeClr val="lt1"/>
              </a:fontRef>
            </p:style>
          </p:sp>
          <p:sp>
            <p:nvSpPr>
              <p:cNvPr id="22" name="Oval 21">
                <a:extLst>
                  <a:ext uri="{FF2B5EF4-FFF2-40B4-BE49-F238E27FC236}">
                    <a16:creationId xmlns:a16="http://schemas.microsoft.com/office/drawing/2014/main" id="{16744AA3-0B63-4B50-BC75-FE8E1D903C71}"/>
                  </a:ext>
                </a:extLst>
              </p:cNvPr>
              <p:cNvSpPr/>
              <p:nvPr/>
            </p:nvSpPr>
            <p:spPr>
              <a:xfrm>
                <a:off x="3477149" y="1107080"/>
                <a:ext cx="5237702" cy="4643839"/>
              </a:xfrm>
              <a:prstGeom prst="ellipse">
                <a:avLst/>
              </a:prstGeom>
            </p:spPr>
            <p:style>
              <a:lnRef idx="2">
                <a:schemeClr val="lt1">
                  <a:hueOff val="0"/>
                  <a:satOff val="0"/>
                  <a:lumOff val="0"/>
                  <a:alphaOff val="0"/>
                </a:schemeClr>
              </a:lnRef>
              <a:fillRef idx="1">
                <a:schemeClr val="accent4">
                  <a:hueOff val="5197846"/>
                  <a:satOff val="-23984"/>
                  <a:lumOff val="883"/>
                  <a:alphaOff val="0"/>
                </a:schemeClr>
              </a:fillRef>
              <a:effectRef idx="0">
                <a:schemeClr val="accent4">
                  <a:hueOff val="5197846"/>
                  <a:satOff val="-23984"/>
                  <a:lumOff val="883"/>
                  <a:alphaOff val="0"/>
                </a:schemeClr>
              </a:effectRef>
              <a:fontRef idx="minor">
                <a:schemeClr val="lt1"/>
              </a:fontRef>
            </p:style>
            <p:txBody>
              <a:bodyPr anchor="ctr"/>
              <a:lstStyle/>
              <a:p>
                <a:pPr algn="ctr"/>
                <a:r>
                  <a:rPr lang="en-US" sz="900" dirty="0">
                    <a:solidFill>
                      <a:schemeClr val="tx1"/>
                    </a:solidFill>
                  </a:rPr>
                  <a:t>Pure </a:t>
                </a:r>
              </a:p>
              <a:p>
                <a:pPr algn="ctr"/>
                <a:r>
                  <a:rPr lang="en-US" sz="900" dirty="0">
                    <a:solidFill>
                      <a:schemeClr val="tx1"/>
                    </a:solidFill>
                  </a:rPr>
                  <a:t>Functional </a:t>
                </a:r>
              </a:p>
              <a:p>
                <a:pPr algn="ctr"/>
                <a:r>
                  <a:rPr lang="en-US" sz="900" dirty="0">
                    <a:solidFill>
                      <a:schemeClr val="tx1"/>
                    </a:solidFill>
                  </a:rPr>
                  <a:t>World</a:t>
                </a:r>
              </a:p>
            </p:txBody>
          </p:sp>
          <p:sp>
            <p:nvSpPr>
              <p:cNvPr id="23" name="Arrow: Up-Down 22">
                <a:extLst>
                  <a:ext uri="{FF2B5EF4-FFF2-40B4-BE49-F238E27FC236}">
                    <a16:creationId xmlns:a16="http://schemas.microsoft.com/office/drawing/2014/main" id="{1B8710BA-12A1-48A1-972B-78AC99CF6751}"/>
                  </a:ext>
                </a:extLst>
              </p:cNvPr>
              <p:cNvSpPr/>
              <p:nvPr/>
            </p:nvSpPr>
            <p:spPr>
              <a:xfrm rot="5400000">
                <a:off x="8699677" y="2061928"/>
                <a:ext cx="1041859" cy="2734143"/>
              </a:xfrm>
              <a:prstGeom prst="upDown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600"/>
              </a:p>
            </p:txBody>
          </p:sp>
          <p:sp>
            <p:nvSpPr>
              <p:cNvPr id="24" name="Arrow: Up-Down 23">
                <a:extLst>
                  <a:ext uri="{FF2B5EF4-FFF2-40B4-BE49-F238E27FC236}">
                    <a16:creationId xmlns:a16="http://schemas.microsoft.com/office/drawing/2014/main" id="{F65D361D-4967-4374-8340-E17869E80536}"/>
                  </a:ext>
                </a:extLst>
              </p:cNvPr>
              <p:cNvSpPr/>
              <p:nvPr/>
            </p:nvSpPr>
            <p:spPr>
              <a:xfrm rot="5400000">
                <a:off x="2362608" y="2061928"/>
                <a:ext cx="1041859" cy="2734143"/>
              </a:xfrm>
              <a:prstGeom prst="upDown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600"/>
              </a:p>
            </p:txBody>
          </p:sp>
        </p:grpSp>
        <p:grpSp>
          <p:nvGrpSpPr>
            <p:cNvPr id="25" name="Group 24">
              <a:extLst>
                <a:ext uri="{FF2B5EF4-FFF2-40B4-BE49-F238E27FC236}">
                  <a16:creationId xmlns:a16="http://schemas.microsoft.com/office/drawing/2014/main" id="{8DE3D0F5-037A-41B6-9D47-7662C21D1453}"/>
                </a:ext>
              </a:extLst>
            </p:cNvPr>
            <p:cNvGrpSpPr/>
            <p:nvPr/>
          </p:nvGrpSpPr>
          <p:grpSpPr>
            <a:xfrm>
              <a:off x="6992355" y="1285995"/>
              <a:ext cx="2559215" cy="1914303"/>
              <a:chOff x="1516466" y="169148"/>
              <a:chExt cx="9071212" cy="6519703"/>
            </a:xfrm>
          </p:grpSpPr>
          <p:sp>
            <p:nvSpPr>
              <p:cNvPr id="26" name="Oval 25">
                <a:extLst>
                  <a:ext uri="{FF2B5EF4-FFF2-40B4-BE49-F238E27FC236}">
                    <a16:creationId xmlns:a16="http://schemas.microsoft.com/office/drawing/2014/main" id="{D6769155-421A-49FD-AA15-23809F9E78F4}"/>
                  </a:ext>
                </a:extLst>
              </p:cNvPr>
              <p:cNvSpPr/>
              <p:nvPr/>
            </p:nvSpPr>
            <p:spPr>
              <a:xfrm>
                <a:off x="2540735" y="169148"/>
                <a:ext cx="7110529" cy="6519703"/>
              </a:xfrm>
              <a:prstGeom prst="ellipse">
                <a:avLst/>
              </a:prstGeom>
            </p:spPr>
            <p:style>
              <a:lnRef idx="2">
                <a:schemeClr val="lt1">
                  <a:hueOff val="0"/>
                  <a:satOff val="0"/>
                  <a:lumOff val="0"/>
                  <a:alphaOff val="0"/>
                </a:schemeClr>
              </a:lnRef>
              <a:fillRef idx="1">
                <a:schemeClr val="accent4">
                  <a:hueOff val="10395692"/>
                  <a:satOff val="-47968"/>
                  <a:lumOff val="1765"/>
                  <a:alphaOff val="0"/>
                </a:schemeClr>
              </a:fillRef>
              <a:effectRef idx="0">
                <a:schemeClr val="accent4">
                  <a:hueOff val="10395692"/>
                  <a:satOff val="-47968"/>
                  <a:lumOff val="1765"/>
                  <a:alphaOff val="0"/>
                </a:schemeClr>
              </a:effectRef>
              <a:fontRef idx="minor">
                <a:schemeClr val="lt1"/>
              </a:fontRef>
            </p:style>
          </p:sp>
          <p:sp>
            <p:nvSpPr>
              <p:cNvPr id="27" name="Oval 26">
                <a:extLst>
                  <a:ext uri="{FF2B5EF4-FFF2-40B4-BE49-F238E27FC236}">
                    <a16:creationId xmlns:a16="http://schemas.microsoft.com/office/drawing/2014/main" id="{CE7D786E-A7BA-46DF-BBF9-0995079B7DB0}"/>
                  </a:ext>
                </a:extLst>
              </p:cNvPr>
              <p:cNvSpPr/>
              <p:nvPr/>
            </p:nvSpPr>
            <p:spPr>
              <a:xfrm>
                <a:off x="3477149" y="1107080"/>
                <a:ext cx="5237702" cy="4643839"/>
              </a:xfrm>
              <a:prstGeom prst="ellipse">
                <a:avLst/>
              </a:prstGeom>
            </p:spPr>
            <p:style>
              <a:lnRef idx="2">
                <a:schemeClr val="lt1">
                  <a:hueOff val="0"/>
                  <a:satOff val="0"/>
                  <a:lumOff val="0"/>
                  <a:alphaOff val="0"/>
                </a:schemeClr>
              </a:lnRef>
              <a:fillRef idx="1">
                <a:schemeClr val="accent4">
                  <a:hueOff val="5197846"/>
                  <a:satOff val="-23984"/>
                  <a:lumOff val="883"/>
                  <a:alphaOff val="0"/>
                </a:schemeClr>
              </a:fillRef>
              <a:effectRef idx="0">
                <a:schemeClr val="accent4">
                  <a:hueOff val="5197846"/>
                  <a:satOff val="-23984"/>
                  <a:lumOff val="883"/>
                  <a:alphaOff val="0"/>
                </a:schemeClr>
              </a:effectRef>
              <a:fontRef idx="minor">
                <a:schemeClr val="lt1"/>
              </a:fontRef>
            </p:style>
            <p:txBody>
              <a:bodyPr anchor="ctr"/>
              <a:lstStyle/>
              <a:p>
                <a:pPr algn="ctr"/>
                <a:r>
                  <a:rPr lang="en-US" sz="900" dirty="0">
                    <a:solidFill>
                      <a:schemeClr val="tx1"/>
                    </a:solidFill>
                  </a:rPr>
                  <a:t>Pure </a:t>
                </a:r>
              </a:p>
              <a:p>
                <a:pPr algn="ctr"/>
                <a:r>
                  <a:rPr lang="en-US" sz="900" dirty="0">
                    <a:solidFill>
                      <a:schemeClr val="tx1"/>
                    </a:solidFill>
                  </a:rPr>
                  <a:t>Functional </a:t>
                </a:r>
              </a:p>
              <a:p>
                <a:pPr algn="ctr"/>
                <a:r>
                  <a:rPr lang="en-US" sz="900" dirty="0">
                    <a:solidFill>
                      <a:schemeClr val="tx1"/>
                    </a:solidFill>
                  </a:rPr>
                  <a:t>World</a:t>
                </a:r>
              </a:p>
            </p:txBody>
          </p:sp>
          <p:sp>
            <p:nvSpPr>
              <p:cNvPr id="28" name="Arrow: Up-Down 27">
                <a:extLst>
                  <a:ext uri="{FF2B5EF4-FFF2-40B4-BE49-F238E27FC236}">
                    <a16:creationId xmlns:a16="http://schemas.microsoft.com/office/drawing/2014/main" id="{5AB21DB2-0A1C-4E54-8583-BF8DA220B372}"/>
                  </a:ext>
                </a:extLst>
              </p:cNvPr>
              <p:cNvSpPr/>
              <p:nvPr/>
            </p:nvSpPr>
            <p:spPr>
              <a:xfrm rot="5400000">
                <a:off x="8699677" y="2061928"/>
                <a:ext cx="1041859" cy="2734143"/>
              </a:xfrm>
              <a:prstGeom prst="upDown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600"/>
              </a:p>
            </p:txBody>
          </p:sp>
          <p:sp>
            <p:nvSpPr>
              <p:cNvPr id="29" name="Arrow: Up-Down 28">
                <a:extLst>
                  <a:ext uri="{FF2B5EF4-FFF2-40B4-BE49-F238E27FC236}">
                    <a16:creationId xmlns:a16="http://schemas.microsoft.com/office/drawing/2014/main" id="{89615DFC-178F-45BD-84CE-FA24F97DEF07}"/>
                  </a:ext>
                </a:extLst>
              </p:cNvPr>
              <p:cNvSpPr/>
              <p:nvPr/>
            </p:nvSpPr>
            <p:spPr>
              <a:xfrm rot="5400000">
                <a:off x="2362608" y="2061928"/>
                <a:ext cx="1041859" cy="2734143"/>
              </a:xfrm>
              <a:prstGeom prst="upDown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600"/>
              </a:p>
            </p:txBody>
          </p:sp>
        </p:grpSp>
      </p:grpSp>
      <p:sp>
        <p:nvSpPr>
          <p:cNvPr id="4" name="Title 3">
            <a:extLst>
              <a:ext uri="{FF2B5EF4-FFF2-40B4-BE49-F238E27FC236}">
                <a16:creationId xmlns:a16="http://schemas.microsoft.com/office/drawing/2014/main" id="{CD519CBF-92A6-4E3B-80C5-7277EF2EB400}"/>
              </a:ext>
            </a:extLst>
          </p:cNvPr>
          <p:cNvSpPr>
            <a:spLocks noGrp="1"/>
          </p:cNvSpPr>
          <p:nvPr>
            <p:ph type="title"/>
          </p:nvPr>
        </p:nvSpPr>
        <p:spPr/>
        <p:txBody>
          <a:bodyPr/>
          <a:lstStyle/>
          <a:p>
            <a:r>
              <a:rPr lang="en-US" dirty="0"/>
              <a:t>C# is statically typed and allows multiple internal functional islands</a:t>
            </a:r>
          </a:p>
        </p:txBody>
      </p:sp>
      <p:grpSp>
        <p:nvGrpSpPr>
          <p:cNvPr id="31" name="Group 30">
            <a:extLst>
              <a:ext uri="{FF2B5EF4-FFF2-40B4-BE49-F238E27FC236}">
                <a16:creationId xmlns:a16="http://schemas.microsoft.com/office/drawing/2014/main" id="{9F308117-5E3D-4D57-B1D8-AEB8F6DA864B}"/>
              </a:ext>
            </a:extLst>
          </p:cNvPr>
          <p:cNvGrpSpPr/>
          <p:nvPr/>
        </p:nvGrpSpPr>
        <p:grpSpPr>
          <a:xfrm flipH="1">
            <a:off x="3364520" y="1775433"/>
            <a:ext cx="2615960" cy="1957259"/>
            <a:chOff x="1516466" y="169148"/>
            <a:chExt cx="9071212" cy="6519703"/>
          </a:xfrm>
        </p:grpSpPr>
        <p:sp>
          <p:nvSpPr>
            <p:cNvPr id="52" name="Oval 51">
              <a:extLst>
                <a:ext uri="{FF2B5EF4-FFF2-40B4-BE49-F238E27FC236}">
                  <a16:creationId xmlns:a16="http://schemas.microsoft.com/office/drawing/2014/main" id="{B7B25374-9450-4A68-A91E-6165DB9F173F}"/>
                </a:ext>
              </a:extLst>
            </p:cNvPr>
            <p:cNvSpPr/>
            <p:nvPr/>
          </p:nvSpPr>
          <p:spPr>
            <a:xfrm>
              <a:off x="2540735" y="169148"/>
              <a:ext cx="7110529" cy="6519703"/>
            </a:xfrm>
            <a:prstGeom prst="ellipse">
              <a:avLst/>
            </a:prstGeom>
          </p:spPr>
          <p:style>
            <a:lnRef idx="2">
              <a:schemeClr val="lt1">
                <a:hueOff val="0"/>
                <a:satOff val="0"/>
                <a:lumOff val="0"/>
                <a:alphaOff val="0"/>
              </a:schemeClr>
            </a:lnRef>
            <a:fillRef idx="1">
              <a:schemeClr val="accent4">
                <a:hueOff val="10395692"/>
                <a:satOff val="-47968"/>
                <a:lumOff val="1765"/>
                <a:alphaOff val="0"/>
              </a:schemeClr>
            </a:fillRef>
            <a:effectRef idx="0">
              <a:schemeClr val="accent4">
                <a:hueOff val="10395692"/>
                <a:satOff val="-47968"/>
                <a:lumOff val="1765"/>
                <a:alphaOff val="0"/>
              </a:schemeClr>
            </a:effectRef>
            <a:fontRef idx="minor">
              <a:schemeClr val="lt1"/>
            </a:fontRef>
          </p:style>
        </p:sp>
        <p:sp>
          <p:nvSpPr>
            <p:cNvPr id="53" name="Oval 52">
              <a:extLst>
                <a:ext uri="{FF2B5EF4-FFF2-40B4-BE49-F238E27FC236}">
                  <a16:creationId xmlns:a16="http://schemas.microsoft.com/office/drawing/2014/main" id="{73F79A8A-FA47-4EB5-B69C-332DA071E42C}"/>
                </a:ext>
              </a:extLst>
            </p:cNvPr>
            <p:cNvSpPr/>
            <p:nvPr/>
          </p:nvSpPr>
          <p:spPr>
            <a:xfrm>
              <a:off x="3477149" y="1107080"/>
              <a:ext cx="5237702" cy="4643839"/>
            </a:xfrm>
            <a:prstGeom prst="ellipse">
              <a:avLst/>
            </a:prstGeom>
          </p:spPr>
          <p:style>
            <a:lnRef idx="2">
              <a:schemeClr val="lt1">
                <a:hueOff val="0"/>
                <a:satOff val="0"/>
                <a:lumOff val="0"/>
                <a:alphaOff val="0"/>
              </a:schemeClr>
            </a:lnRef>
            <a:fillRef idx="1">
              <a:schemeClr val="accent4">
                <a:hueOff val="5197846"/>
                <a:satOff val="-23984"/>
                <a:lumOff val="883"/>
                <a:alphaOff val="0"/>
              </a:schemeClr>
            </a:fillRef>
            <a:effectRef idx="0">
              <a:schemeClr val="accent4">
                <a:hueOff val="5197846"/>
                <a:satOff val="-23984"/>
                <a:lumOff val="883"/>
                <a:alphaOff val="0"/>
              </a:schemeClr>
            </a:effectRef>
            <a:fontRef idx="minor">
              <a:schemeClr val="lt1"/>
            </a:fontRef>
          </p:style>
          <p:txBody>
            <a:bodyPr anchor="ctr"/>
            <a:lstStyle/>
            <a:p>
              <a:pPr algn="ctr"/>
              <a:r>
                <a:rPr lang="en-US" sz="1100" dirty="0">
                  <a:solidFill>
                    <a:schemeClr val="tx1"/>
                  </a:solidFill>
                </a:rPr>
                <a:t>Pure </a:t>
              </a:r>
            </a:p>
            <a:p>
              <a:pPr algn="ctr"/>
              <a:r>
                <a:rPr lang="en-US" sz="1100" dirty="0">
                  <a:solidFill>
                    <a:schemeClr val="tx1"/>
                  </a:solidFill>
                </a:rPr>
                <a:t>Functional </a:t>
              </a:r>
            </a:p>
            <a:p>
              <a:pPr algn="ctr"/>
              <a:r>
                <a:rPr lang="en-US" sz="1100" dirty="0">
                  <a:solidFill>
                    <a:schemeClr val="tx1"/>
                  </a:solidFill>
                </a:rPr>
                <a:t>World</a:t>
              </a:r>
            </a:p>
          </p:txBody>
        </p:sp>
        <p:sp>
          <p:nvSpPr>
            <p:cNvPr id="54" name="Arrow: Up-Down 53">
              <a:extLst>
                <a:ext uri="{FF2B5EF4-FFF2-40B4-BE49-F238E27FC236}">
                  <a16:creationId xmlns:a16="http://schemas.microsoft.com/office/drawing/2014/main" id="{6485D66B-4497-4CBC-80CB-3D1C88681D40}"/>
                </a:ext>
              </a:extLst>
            </p:cNvPr>
            <p:cNvSpPr/>
            <p:nvPr/>
          </p:nvSpPr>
          <p:spPr>
            <a:xfrm rot="5400000">
              <a:off x="8699677" y="2061928"/>
              <a:ext cx="1041859" cy="2734143"/>
            </a:xfrm>
            <a:prstGeom prst="upDown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900"/>
            </a:p>
          </p:txBody>
        </p:sp>
        <p:sp>
          <p:nvSpPr>
            <p:cNvPr id="55" name="Arrow: Up-Down 54">
              <a:extLst>
                <a:ext uri="{FF2B5EF4-FFF2-40B4-BE49-F238E27FC236}">
                  <a16:creationId xmlns:a16="http://schemas.microsoft.com/office/drawing/2014/main" id="{F42220C2-9D39-4B4D-BE89-41C08AA8BE7F}"/>
                </a:ext>
              </a:extLst>
            </p:cNvPr>
            <p:cNvSpPr/>
            <p:nvPr/>
          </p:nvSpPr>
          <p:spPr>
            <a:xfrm rot="5400000">
              <a:off x="2362608" y="2061928"/>
              <a:ext cx="1041859" cy="2734143"/>
            </a:xfrm>
            <a:prstGeom prst="upDown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900"/>
            </a:p>
          </p:txBody>
        </p:sp>
      </p:grpSp>
      <p:grpSp>
        <p:nvGrpSpPr>
          <p:cNvPr id="33" name="Group 32">
            <a:extLst>
              <a:ext uri="{FF2B5EF4-FFF2-40B4-BE49-F238E27FC236}">
                <a16:creationId xmlns:a16="http://schemas.microsoft.com/office/drawing/2014/main" id="{5B415062-79CE-4C75-9051-4E0D862433A7}"/>
              </a:ext>
            </a:extLst>
          </p:cNvPr>
          <p:cNvGrpSpPr/>
          <p:nvPr/>
        </p:nvGrpSpPr>
        <p:grpSpPr>
          <a:xfrm flipH="1">
            <a:off x="490241" y="4889797"/>
            <a:ext cx="2050537" cy="1552090"/>
            <a:chOff x="1516466" y="169148"/>
            <a:chExt cx="9071212" cy="6519703"/>
          </a:xfrm>
        </p:grpSpPr>
        <p:sp>
          <p:nvSpPr>
            <p:cNvPr id="44" name="Oval 43">
              <a:extLst>
                <a:ext uri="{FF2B5EF4-FFF2-40B4-BE49-F238E27FC236}">
                  <a16:creationId xmlns:a16="http://schemas.microsoft.com/office/drawing/2014/main" id="{56B335CF-34F3-4118-A770-B7299C52405C}"/>
                </a:ext>
              </a:extLst>
            </p:cNvPr>
            <p:cNvSpPr/>
            <p:nvPr/>
          </p:nvSpPr>
          <p:spPr>
            <a:xfrm>
              <a:off x="2540735" y="169148"/>
              <a:ext cx="7110529" cy="6519703"/>
            </a:xfrm>
            <a:prstGeom prst="ellipse">
              <a:avLst/>
            </a:prstGeom>
          </p:spPr>
          <p:style>
            <a:lnRef idx="2">
              <a:schemeClr val="lt1">
                <a:hueOff val="0"/>
                <a:satOff val="0"/>
                <a:lumOff val="0"/>
                <a:alphaOff val="0"/>
              </a:schemeClr>
            </a:lnRef>
            <a:fillRef idx="1">
              <a:schemeClr val="accent4">
                <a:hueOff val="10395692"/>
                <a:satOff val="-47968"/>
                <a:lumOff val="1765"/>
                <a:alphaOff val="0"/>
              </a:schemeClr>
            </a:fillRef>
            <a:effectRef idx="0">
              <a:schemeClr val="accent4">
                <a:hueOff val="10395692"/>
                <a:satOff val="-47968"/>
                <a:lumOff val="1765"/>
                <a:alphaOff val="0"/>
              </a:schemeClr>
            </a:effectRef>
            <a:fontRef idx="minor">
              <a:schemeClr val="lt1"/>
            </a:fontRef>
          </p:style>
        </p:sp>
        <p:sp>
          <p:nvSpPr>
            <p:cNvPr id="45" name="Oval 44">
              <a:extLst>
                <a:ext uri="{FF2B5EF4-FFF2-40B4-BE49-F238E27FC236}">
                  <a16:creationId xmlns:a16="http://schemas.microsoft.com/office/drawing/2014/main" id="{F1C383AC-670A-4716-9C98-5C14FAA231B6}"/>
                </a:ext>
              </a:extLst>
            </p:cNvPr>
            <p:cNvSpPr/>
            <p:nvPr/>
          </p:nvSpPr>
          <p:spPr>
            <a:xfrm>
              <a:off x="3477149" y="1107080"/>
              <a:ext cx="5237702" cy="4643839"/>
            </a:xfrm>
            <a:prstGeom prst="ellipse">
              <a:avLst/>
            </a:prstGeom>
          </p:spPr>
          <p:style>
            <a:lnRef idx="2">
              <a:schemeClr val="lt1">
                <a:hueOff val="0"/>
                <a:satOff val="0"/>
                <a:lumOff val="0"/>
                <a:alphaOff val="0"/>
              </a:schemeClr>
            </a:lnRef>
            <a:fillRef idx="1">
              <a:schemeClr val="accent4">
                <a:hueOff val="5197846"/>
                <a:satOff val="-23984"/>
                <a:lumOff val="883"/>
                <a:alphaOff val="0"/>
              </a:schemeClr>
            </a:fillRef>
            <a:effectRef idx="0">
              <a:schemeClr val="accent4">
                <a:hueOff val="5197846"/>
                <a:satOff val="-23984"/>
                <a:lumOff val="883"/>
                <a:alphaOff val="0"/>
              </a:schemeClr>
            </a:effectRef>
            <a:fontRef idx="minor">
              <a:schemeClr val="lt1"/>
            </a:fontRef>
          </p:style>
          <p:txBody>
            <a:bodyPr anchor="ctr"/>
            <a:lstStyle/>
            <a:p>
              <a:pPr algn="ctr"/>
              <a:r>
                <a:rPr lang="en-US" sz="1100" dirty="0">
                  <a:solidFill>
                    <a:schemeClr val="tx1"/>
                  </a:solidFill>
                </a:rPr>
                <a:t>Pure </a:t>
              </a:r>
            </a:p>
            <a:p>
              <a:pPr algn="ctr"/>
              <a:r>
                <a:rPr lang="en-US" sz="1100" dirty="0">
                  <a:solidFill>
                    <a:schemeClr val="tx1"/>
                  </a:solidFill>
                </a:rPr>
                <a:t>Functional </a:t>
              </a:r>
            </a:p>
            <a:p>
              <a:pPr algn="ctr"/>
              <a:r>
                <a:rPr lang="en-US" sz="1100" dirty="0">
                  <a:solidFill>
                    <a:schemeClr val="tx1"/>
                  </a:solidFill>
                </a:rPr>
                <a:t>World</a:t>
              </a:r>
            </a:p>
          </p:txBody>
        </p:sp>
        <p:sp>
          <p:nvSpPr>
            <p:cNvPr id="46" name="Arrow: Up-Down 45">
              <a:extLst>
                <a:ext uri="{FF2B5EF4-FFF2-40B4-BE49-F238E27FC236}">
                  <a16:creationId xmlns:a16="http://schemas.microsoft.com/office/drawing/2014/main" id="{46F309F9-EA26-45B4-9B27-D996DB043EA2}"/>
                </a:ext>
              </a:extLst>
            </p:cNvPr>
            <p:cNvSpPr/>
            <p:nvPr/>
          </p:nvSpPr>
          <p:spPr>
            <a:xfrm rot="5400000">
              <a:off x="8699677" y="2061928"/>
              <a:ext cx="1041859" cy="2734143"/>
            </a:xfrm>
            <a:prstGeom prst="upDown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900"/>
            </a:p>
          </p:txBody>
        </p:sp>
        <p:sp>
          <p:nvSpPr>
            <p:cNvPr id="47" name="Arrow: Up-Down 46">
              <a:extLst>
                <a:ext uri="{FF2B5EF4-FFF2-40B4-BE49-F238E27FC236}">
                  <a16:creationId xmlns:a16="http://schemas.microsoft.com/office/drawing/2014/main" id="{A840DA5A-3160-4DEB-8EFD-BB0E91220157}"/>
                </a:ext>
              </a:extLst>
            </p:cNvPr>
            <p:cNvSpPr/>
            <p:nvPr/>
          </p:nvSpPr>
          <p:spPr>
            <a:xfrm rot="5400000">
              <a:off x="2362608" y="2061928"/>
              <a:ext cx="1041859" cy="2734143"/>
            </a:xfrm>
            <a:prstGeom prst="upDown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900"/>
            </a:p>
          </p:txBody>
        </p:sp>
      </p:grpSp>
      <p:grpSp>
        <p:nvGrpSpPr>
          <p:cNvPr id="34" name="Group 33">
            <a:extLst>
              <a:ext uri="{FF2B5EF4-FFF2-40B4-BE49-F238E27FC236}">
                <a16:creationId xmlns:a16="http://schemas.microsoft.com/office/drawing/2014/main" id="{4072C452-C691-4549-B41B-281E62A1CC56}"/>
              </a:ext>
            </a:extLst>
          </p:cNvPr>
          <p:cNvGrpSpPr/>
          <p:nvPr/>
        </p:nvGrpSpPr>
        <p:grpSpPr>
          <a:xfrm flipH="1">
            <a:off x="2778958" y="4142259"/>
            <a:ext cx="1667752" cy="1289079"/>
            <a:chOff x="1516466" y="169148"/>
            <a:chExt cx="9071212" cy="6519703"/>
          </a:xfrm>
        </p:grpSpPr>
        <p:sp>
          <p:nvSpPr>
            <p:cNvPr id="40" name="Oval 39">
              <a:extLst>
                <a:ext uri="{FF2B5EF4-FFF2-40B4-BE49-F238E27FC236}">
                  <a16:creationId xmlns:a16="http://schemas.microsoft.com/office/drawing/2014/main" id="{6534F5EF-1249-4794-8B89-3F8A3EEB6DD1}"/>
                </a:ext>
              </a:extLst>
            </p:cNvPr>
            <p:cNvSpPr/>
            <p:nvPr/>
          </p:nvSpPr>
          <p:spPr>
            <a:xfrm>
              <a:off x="2540735" y="169148"/>
              <a:ext cx="7110529" cy="6519703"/>
            </a:xfrm>
            <a:prstGeom prst="ellipse">
              <a:avLst/>
            </a:prstGeom>
          </p:spPr>
          <p:style>
            <a:lnRef idx="2">
              <a:schemeClr val="lt1">
                <a:hueOff val="0"/>
                <a:satOff val="0"/>
                <a:lumOff val="0"/>
                <a:alphaOff val="0"/>
              </a:schemeClr>
            </a:lnRef>
            <a:fillRef idx="1">
              <a:schemeClr val="accent4">
                <a:hueOff val="10395692"/>
                <a:satOff val="-47968"/>
                <a:lumOff val="1765"/>
                <a:alphaOff val="0"/>
              </a:schemeClr>
            </a:fillRef>
            <a:effectRef idx="0">
              <a:schemeClr val="accent4">
                <a:hueOff val="10395692"/>
                <a:satOff val="-47968"/>
                <a:lumOff val="1765"/>
                <a:alphaOff val="0"/>
              </a:schemeClr>
            </a:effectRef>
            <a:fontRef idx="minor">
              <a:schemeClr val="lt1"/>
            </a:fontRef>
          </p:style>
        </p:sp>
        <p:sp>
          <p:nvSpPr>
            <p:cNvPr id="41" name="Oval 40">
              <a:extLst>
                <a:ext uri="{FF2B5EF4-FFF2-40B4-BE49-F238E27FC236}">
                  <a16:creationId xmlns:a16="http://schemas.microsoft.com/office/drawing/2014/main" id="{67AC6F3A-543A-4F10-8DE8-5C0C642E25B0}"/>
                </a:ext>
              </a:extLst>
            </p:cNvPr>
            <p:cNvSpPr/>
            <p:nvPr/>
          </p:nvSpPr>
          <p:spPr>
            <a:xfrm>
              <a:off x="3477149" y="1107080"/>
              <a:ext cx="5237702" cy="4643839"/>
            </a:xfrm>
            <a:prstGeom prst="ellipse">
              <a:avLst/>
            </a:prstGeom>
          </p:spPr>
          <p:style>
            <a:lnRef idx="2">
              <a:schemeClr val="lt1">
                <a:hueOff val="0"/>
                <a:satOff val="0"/>
                <a:lumOff val="0"/>
                <a:alphaOff val="0"/>
              </a:schemeClr>
            </a:lnRef>
            <a:fillRef idx="1">
              <a:schemeClr val="accent4">
                <a:hueOff val="5197846"/>
                <a:satOff val="-23984"/>
                <a:lumOff val="883"/>
                <a:alphaOff val="0"/>
              </a:schemeClr>
            </a:fillRef>
            <a:effectRef idx="0">
              <a:schemeClr val="accent4">
                <a:hueOff val="5197846"/>
                <a:satOff val="-23984"/>
                <a:lumOff val="883"/>
                <a:alphaOff val="0"/>
              </a:schemeClr>
            </a:effectRef>
            <a:fontRef idx="minor">
              <a:schemeClr val="lt1"/>
            </a:fontRef>
          </p:style>
          <p:txBody>
            <a:bodyPr anchor="ctr"/>
            <a:lstStyle/>
            <a:p>
              <a:pPr algn="ctr"/>
              <a:r>
                <a:rPr lang="en-US" sz="900" dirty="0">
                  <a:solidFill>
                    <a:schemeClr val="tx1"/>
                  </a:solidFill>
                </a:rPr>
                <a:t>Pure </a:t>
              </a:r>
            </a:p>
            <a:p>
              <a:pPr algn="ctr"/>
              <a:r>
                <a:rPr lang="en-US" sz="900" dirty="0">
                  <a:solidFill>
                    <a:schemeClr val="tx1"/>
                  </a:solidFill>
                </a:rPr>
                <a:t>Functional </a:t>
              </a:r>
            </a:p>
            <a:p>
              <a:pPr algn="ctr"/>
              <a:r>
                <a:rPr lang="en-US" sz="900" dirty="0">
                  <a:solidFill>
                    <a:schemeClr val="tx1"/>
                  </a:solidFill>
                </a:rPr>
                <a:t>World</a:t>
              </a:r>
            </a:p>
          </p:txBody>
        </p:sp>
        <p:sp>
          <p:nvSpPr>
            <p:cNvPr id="42" name="Arrow: Up-Down 41">
              <a:extLst>
                <a:ext uri="{FF2B5EF4-FFF2-40B4-BE49-F238E27FC236}">
                  <a16:creationId xmlns:a16="http://schemas.microsoft.com/office/drawing/2014/main" id="{CEDFAD5A-9A11-47B5-9109-F0629B20374D}"/>
                </a:ext>
              </a:extLst>
            </p:cNvPr>
            <p:cNvSpPr/>
            <p:nvPr/>
          </p:nvSpPr>
          <p:spPr>
            <a:xfrm rot="5400000">
              <a:off x="8699677" y="2061928"/>
              <a:ext cx="1041859" cy="2734143"/>
            </a:xfrm>
            <a:prstGeom prst="upDown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600"/>
            </a:p>
          </p:txBody>
        </p:sp>
        <p:sp>
          <p:nvSpPr>
            <p:cNvPr id="43" name="Arrow: Up-Down 42">
              <a:extLst>
                <a:ext uri="{FF2B5EF4-FFF2-40B4-BE49-F238E27FC236}">
                  <a16:creationId xmlns:a16="http://schemas.microsoft.com/office/drawing/2014/main" id="{99858F42-343F-4E79-A95C-E8755CCFD39A}"/>
                </a:ext>
              </a:extLst>
            </p:cNvPr>
            <p:cNvSpPr/>
            <p:nvPr/>
          </p:nvSpPr>
          <p:spPr>
            <a:xfrm rot="5400000">
              <a:off x="2362608" y="2061928"/>
              <a:ext cx="1041859" cy="2734143"/>
            </a:xfrm>
            <a:prstGeom prst="upDown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600"/>
            </a:p>
          </p:txBody>
        </p:sp>
      </p:grpSp>
      <p:grpSp>
        <p:nvGrpSpPr>
          <p:cNvPr id="35" name="Group 34">
            <a:extLst>
              <a:ext uri="{FF2B5EF4-FFF2-40B4-BE49-F238E27FC236}">
                <a16:creationId xmlns:a16="http://schemas.microsoft.com/office/drawing/2014/main" id="{556A66E2-AD77-4164-84F3-0B6A11A122D5}"/>
              </a:ext>
            </a:extLst>
          </p:cNvPr>
          <p:cNvGrpSpPr/>
          <p:nvPr/>
        </p:nvGrpSpPr>
        <p:grpSpPr>
          <a:xfrm flipH="1">
            <a:off x="1022603" y="2340919"/>
            <a:ext cx="1667752" cy="1289079"/>
            <a:chOff x="1516466" y="169148"/>
            <a:chExt cx="9071212" cy="6519703"/>
          </a:xfrm>
        </p:grpSpPr>
        <p:sp>
          <p:nvSpPr>
            <p:cNvPr id="36" name="Oval 35">
              <a:extLst>
                <a:ext uri="{FF2B5EF4-FFF2-40B4-BE49-F238E27FC236}">
                  <a16:creationId xmlns:a16="http://schemas.microsoft.com/office/drawing/2014/main" id="{27D98195-CBB3-4A1E-A831-42235C5BDABE}"/>
                </a:ext>
              </a:extLst>
            </p:cNvPr>
            <p:cNvSpPr/>
            <p:nvPr/>
          </p:nvSpPr>
          <p:spPr>
            <a:xfrm>
              <a:off x="2540735" y="169148"/>
              <a:ext cx="7110529" cy="6519703"/>
            </a:xfrm>
            <a:prstGeom prst="ellipse">
              <a:avLst/>
            </a:prstGeom>
          </p:spPr>
          <p:style>
            <a:lnRef idx="2">
              <a:schemeClr val="lt1">
                <a:hueOff val="0"/>
                <a:satOff val="0"/>
                <a:lumOff val="0"/>
                <a:alphaOff val="0"/>
              </a:schemeClr>
            </a:lnRef>
            <a:fillRef idx="1">
              <a:schemeClr val="accent4">
                <a:hueOff val="10395692"/>
                <a:satOff val="-47968"/>
                <a:lumOff val="1765"/>
                <a:alphaOff val="0"/>
              </a:schemeClr>
            </a:fillRef>
            <a:effectRef idx="0">
              <a:schemeClr val="accent4">
                <a:hueOff val="10395692"/>
                <a:satOff val="-47968"/>
                <a:lumOff val="1765"/>
                <a:alphaOff val="0"/>
              </a:schemeClr>
            </a:effectRef>
            <a:fontRef idx="minor">
              <a:schemeClr val="lt1"/>
            </a:fontRef>
          </p:style>
        </p:sp>
        <p:sp>
          <p:nvSpPr>
            <p:cNvPr id="37" name="Oval 36">
              <a:extLst>
                <a:ext uri="{FF2B5EF4-FFF2-40B4-BE49-F238E27FC236}">
                  <a16:creationId xmlns:a16="http://schemas.microsoft.com/office/drawing/2014/main" id="{A468B1C8-0A4E-4613-AFCF-F8ACB7FE79EB}"/>
                </a:ext>
              </a:extLst>
            </p:cNvPr>
            <p:cNvSpPr/>
            <p:nvPr/>
          </p:nvSpPr>
          <p:spPr>
            <a:xfrm>
              <a:off x="3477149" y="1107080"/>
              <a:ext cx="5237702" cy="4643839"/>
            </a:xfrm>
            <a:prstGeom prst="ellipse">
              <a:avLst/>
            </a:prstGeom>
          </p:spPr>
          <p:style>
            <a:lnRef idx="2">
              <a:schemeClr val="lt1">
                <a:hueOff val="0"/>
                <a:satOff val="0"/>
                <a:lumOff val="0"/>
                <a:alphaOff val="0"/>
              </a:schemeClr>
            </a:lnRef>
            <a:fillRef idx="1">
              <a:schemeClr val="accent4">
                <a:hueOff val="5197846"/>
                <a:satOff val="-23984"/>
                <a:lumOff val="883"/>
                <a:alphaOff val="0"/>
              </a:schemeClr>
            </a:fillRef>
            <a:effectRef idx="0">
              <a:schemeClr val="accent4">
                <a:hueOff val="5197846"/>
                <a:satOff val="-23984"/>
                <a:lumOff val="883"/>
                <a:alphaOff val="0"/>
              </a:schemeClr>
            </a:effectRef>
            <a:fontRef idx="minor">
              <a:schemeClr val="lt1"/>
            </a:fontRef>
          </p:style>
          <p:txBody>
            <a:bodyPr anchor="ctr"/>
            <a:lstStyle/>
            <a:p>
              <a:pPr algn="ctr"/>
              <a:r>
                <a:rPr lang="en-US" sz="900" dirty="0">
                  <a:solidFill>
                    <a:schemeClr val="tx1"/>
                  </a:solidFill>
                </a:rPr>
                <a:t>Pure </a:t>
              </a:r>
            </a:p>
            <a:p>
              <a:pPr algn="ctr"/>
              <a:r>
                <a:rPr lang="en-US" sz="900" dirty="0">
                  <a:solidFill>
                    <a:schemeClr val="tx1"/>
                  </a:solidFill>
                </a:rPr>
                <a:t>Functional </a:t>
              </a:r>
            </a:p>
            <a:p>
              <a:pPr algn="ctr"/>
              <a:r>
                <a:rPr lang="en-US" sz="900" dirty="0">
                  <a:solidFill>
                    <a:schemeClr val="tx1"/>
                  </a:solidFill>
                </a:rPr>
                <a:t>World</a:t>
              </a:r>
            </a:p>
          </p:txBody>
        </p:sp>
        <p:sp>
          <p:nvSpPr>
            <p:cNvPr id="38" name="Arrow: Up-Down 37">
              <a:extLst>
                <a:ext uri="{FF2B5EF4-FFF2-40B4-BE49-F238E27FC236}">
                  <a16:creationId xmlns:a16="http://schemas.microsoft.com/office/drawing/2014/main" id="{E7E56C5B-4B76-4989-82EE-35543CEB6D61}"/>
                </a:ext>
              </a:extLst>
            </p:cNvPr>
            <p:cNvSpPr/>
            <p:nvPr/>
          </p:nvSpPr>
          <p:spPr>
            <a:xfrm rot="5400000">
              <a:off x="8699677" y="2061928"/>
              <a:ext cx="1041859" cy="2734143"/>
            </a:xfrm>
            <a:prstGeom prst="upDown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600"/>
            </a:p>
          </p:txBody>
        </p:sp>
        <p:sp>
          <p:nvSpPr>
            <p:cNvPr id="39" name="Arrow: Up-Down 38">
              <a:extLst>
                <a:ext uri="{FF2B5EF4-FFF2-40B4-BE49-F238E27FC236}">
                  <a16:creationId xmlns:a16="http://schemas.microsoft.com/office/drawing/2014/main" id="{A2AB7467-5625-4FDD-B78F-1076A8BE3FE0}"/>
                </a:ext>
              </a:extLst>
            </p:cNvPr>
            <p:cNvSpPr/>
            <p:nvPr/>
          </p:nvSpPr>
          <p:spPr>
            <a:xfrm rot="5400000">
              <a:off x="2362608" y="2061928"/>
              <a:ext cx="1041859" cy="2734143"/>
            </a:xfrm>
            <a:prstGeom prst="upDown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600"/>
            </a:p>
          </p:txBody>
        </p:sp>
      </p:grpSp>
    </p:spTree>
    <p:extLst>
      <p:ext uri="{BB962C8B-B14F-4D97-AF65-F5344CB8AC3E}">
        <p14:creationId xmlns:p14="http://schemas.microsoft.com/office/powerpoint/2010/main" val="1526115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1"/>
                                        </p:tgtEl>
                                        <p:attrNameLst>
                                          <p:attrName>style.visibility</p:attrName>
                                        </p:attrNameLst>
                                      </p:cBhvr>
                                      <p:to>
                                        <p:strVal val="visible"/>
                                      </p:to>
                                    </p:set>
                                    <p:animEffect transition="in" filter="fade">
                                      <p:cBhvr>
                                        <p:cTn id="11" dur="500"/>
                                        <p:tgtEl>
                                          <p:spTgt spid="31"/>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3"/>
                                        </p:tgtEl>
                                        <p:attrNameLst>
                                          <p:attrName>style.visibility</p:attrName>
                                        </p:attrNameLst>
                                      </p:cBhvr>
                                      <p:to>
                                        <p:strVal val="visible"/>
                                      </p:to>
                                    </p:set>
                                    <p:animEffect transition="in" filter="fade">
                                      <p:cBhvr>
                                        <p:cTn id="15" dur="500"/>
                                        <p:tgtEl>
                                          <p:spTgt spid="33"/>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34"/>
                                        </p:tgtEl>
                                        <p:attrNameLst>
                                          <p:attrName>style.visibility</p:attrName>
                                        </p:attrNameLst>
                                      </p:cBhvr>
                                      <p:to>
                                        <p:strVal val="visible"/>
                                      </p:to>
                                    </p:set>
                                    <p:animEffect transition="in" filter="fade">
                                      <p:cBhvr>
                                        <p:cTn id="19" dur="500"/>
                                        <p:tgtEl>
                                          <p:spTgt spid="34"/>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35"/>
                                        </p:tgtEl>
                                        <p:attrNameLst>
                                          <p:attrName>style.visibility</p:attrName>
                                        </p:attrNameLst>
                                      </p:cBhvr>
                                      <p:to>
                                        <p:strVal val="visible"/>
                                      </p:to>
                                    </p:set>
                                    <p:animEffect transition="in" filter="fade">
                                      <p:cBhvr>
                                        <p:cTn id="23"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CEF4CD-F0DC-4AB5-B24E-8CCB7CEC5B61}"/>
              </a:ext>
            </a:extLst>
          </p:cNvPr>
          <p:cNvSpPr>
            <a:spLocks noGrp="1"/>
          </p:cNvSpPr>
          <p:nvPr>
            <p:ph type="title"/>
          </p:nvPr>
        </p:nvSpPr>
        <p:spPr>
          <a:xfrm>
            <a:off x="838200" y="365125"/>
            <a:ext cx="10515600" cy="2084359"/>
          </a:xfrm>
        </p:spPr>
        <p:txBody>
          <a:bodyPr/>
          <a:lstStyle/>
          <a:p>
            <a:r>
              <a:rPr lang="en-US" dirty="0"/>
              <a:t>The ability to test is a measure of architectural sanity</a:t>
            </a:r>
          </a:p>
        </p:txBody>
      </p:sp>
      <p:sp>
        <p:nvSpPr>
          <p:cNvPr id="3" name="Content Placeholder 2">
            <a:extLst>
              <a:ext uri="{FF2B5EF4-FFF2-40B4-BE49-F238E27FC236}">
                <a16:creationId xmlns:a16="http://schemas.microsoft.com/office/drawing/2014/main" id="{9CCDB9C6-DA40-4EDC-AE79-DC90ABA0BA10}"/>
              </a:ext>
            </a:extLst>
          </p:cNvPr>
          <p:cNvSpPr>
            <a:spLocks noGrp="1"/>
          </p:cNvSpPr>
          <p:nvPr>
            <p:ph idx="1"/>
          </p:nvPr>
        </p:nvSpPr>
        <p:spPr>
          <a:xfrm>
            <a:off x="838200" y="2394065"/>
            <a:ext cx="10515600" cy="3782898"/>
          </a:xfrm>
        </p:spPr>
        <p:txBody>
          <a:bodyPr>
            <a:normAutofit/>
          </a:bodyPr>
          <a:lstStyle/>
          <a:p>
            <a:r>
              <a:rPr lang="en-US" dirty="0"/>
              <a:t>Unit tests within pure units</a:t>
            </a:r>
          </a:p>
          <a:p>
            <a:r>
              <a:rPr lang="en-US" dirty="0"/>
              <a:t>Automated functional tests between units</a:t>
            </a:r>
          </a:p>
          <a:p>
            <a:endParaRPr lang="en-US" dirty="0"/>
          </a:p>
          <a:p>
            <a:r>
              <a:rPr lang="en-US" dirty="0"/>
              <a:t>Don’t mingle pure and impure code</a:t>
            </a:r>
          </a:p>
          <a:p>
            <a:r>
              <a:rPr lang="en-US" dirty="0"/>
              <a:t>Don’t mingle unit and functional tests</a:t>
            </a:r>
          </a:p>
          <a:p>
            <a:endParaRPr lang="en-US" dirty="0"/>
          </a:p>
          <a:p>
            <a:pPr marL="0" indent="0">
              <a:buNone/>
            </a:pPr>
            <a:r>
              <a:rPr lang="en-US" i="1" dirty="0"/>
              <a:t>Confusing, since we refer to our automated test tools as unit test tools</a:t>
            </a:r>
          </a:p>
        </p:txBody>
      </p:sp>
      <p:grpSp>
        <p:nvGrpSpPr>
          <p:cNvPr id="4" name="Group 3">
            <a:extLst>
              <a:ext uri="{FF2B5EF4-FFF2-40B4-BE49-F238E27FC236}">
                <a16:creationId xmlns:a16="http://schemas.microsoft.com/office/drawing/2014/main" id="{E917FAA9-5535-4465-BBFB-06A9CE19387F}"/>
              </a:ext>
            </a:extLst>
          </p:cNvPr>
          <p:cNvGrpSpPr/>
          <p:nvPr/>
        </p:nvGrpSpPr>
        <p:grpSpPr>
          <a:xfrm flipH="1">
            <a:off x="7628103" y="1509288"/>
            <a:ext cx="2050537" cy="1552090"/>
            <a:chOff x="1516466" y="169148"/>
            <a:chExt cx="9071212" cy="6519703"/>
          </a:xfrm>
        </p:grpSpPr>
        <p:sp>
          <p:nvSpPr>
            <p:cNvPr id="5" name="Oval 4">
              <a:extLst>
                <a:ext uri="{FF2B5EF4-FFF2-40B4-BE49-F238E27FC236}">
                  <a16:creationId xmlns:a16="http://schemas.microsoft.com/office/drawing/2014/main" id="{DA2A31DB-A074-44E7-9F5E-00043C5F449C}"/>
                </a:ext>
              </a:extLst>
            </p:cNvPr>
            <p:cNvSpPr/>
            <p:nvPr/>
          </p:nvSpPr>
          <p:spPr>
            <a:xfrm>
              <a:off x="2540735" y="169148"/>
              <a:ext cx="7110529" cy="6519703"/>
            </a:xfrm>
            <a:prstGeom prst="ellipse">
              <a:avLst/>
            </a:prstGeom>
          </p:spPr>
          <p:style>
            <a:lnRef idx="2">
              <a:schemeClr val="lt1">
                <a:hueOff val="0"/>
                <a:satOff val="0"/>
                <a:lumOff val="0"/>
                <a:alphaOff val="0"/>
              </a:schemeClr>
            </a:lnRef>
            <a:fillRef idx="1">
              <a:schemeClr val="accent4">
                <a:hueOff val="10395692"/>
                <a:satOff val="-47968"/>
                <a:lumOff val="1765"/>
                <a:alphaOff val="0"/>
              </a:schemeClr>
            </a:fillRef>
            <a:effectRef idx="0">
              <a:schemeClr val="accent4">
                <a:hueOff val="10395692"/>
                <a:satOff val="-47968"/>
                <a:lumOff val="1765"/>
                <a:alphaOff val="0"/>
              </a:schemeClr>
            </a:effectRef>
            <a:fontRef idx="minor">
              <a:schemeClr val="lt1"/>
            </a:fontRef>
          </p:style>
        </p:sp>
        <p:sp>
          <p:nvSpPr>
            <p:cNvPr id="6" name="Oval 5">
              <a:extLst>
                <a:ext uri="{FF2B5EF4-FFF2-40B4-BE49-F238E27FC236}">
                  <a16:creationId xmlns:a16="http://schemas.microsoft.com/office/drawing/2014/main" id="{8CA669D0-6598-4A4C-B724-1E5080ADDB7B}"/>
                </a:ext>
              </a:extLst>
            </p:cNvPr>
            <p:cNvSpPr/>
            <p:nvPr/>
          </p:nvSpPr>
          <p:spPr>
            <a:xfrm>
              <a:off x="3477149" y="1107080"/>
              <a:ext cx="5237702" cy="4643839"/>
            </a:xfrm>
            <a:prstGeom prst="ellipse">
              <a:avLst/>
            </a:prstGeom>
          </p:spPr>
          <p:style>
            <a:lnRef idx="2">
              <a:schemeClr val="lt1">
                <a:hueOff val="0"/>
                <a:satOff val="0"/>
                <a:lumOff val="0"/>
                <a:alphaOff val="0"/>
              </a:schemeClr>
            </a:lnRef>
            <a:fillRef idx="1">
              <a:schemeClr val="accent4">
                <a:hueOff val="5197846"/>
                <a:satOff val="-23984"/>
                <a:lumOff val="883"/>
                <a:alphaOff val="0"/>
              </a:schemeClr>
            </a:fillRef>
            <a:effectRef idx="0">
              <a:schemeClr val="accent4">
                <a:hueOff val="5197846"/>
                <a:satOff val="-23984"/>
                <a:lumOff val="883"/>
                <a:alphaOff val="0"/>
              </a:schemeClr>
            </a:effectRef>
            <a:fontRef idx="minor">
              <a:schemeClr val="lt1"/>
            </a:fontRef>
          </p:style>
          <p:txBody>
            <a:bodyPr anchor="ctr"/>
            <a:lstStyle/>
            <a:p>
              <a:pPr algn="ctr"/>
              <a:r>
                <a:rPr lang="en-US" sz="1100" dirty="0">
                  <a:solidFill>
                    <a:schemeClr val="tx1"/>
                  </a:solidFill>
                </a:rPr>
                <a:t>Pure </a:t>
              </a:r>
            </a:p>
            <a:p>
              <a:pPr algn="ctr"/>
              <a:r>
                <a:rPr lang="en-US" sz="1100" dirty="0">
                  <a:solidFill>
                    <a:schemeClr val="tx1"/>
                  </a:solidFill>
                </a:rPr>
                <a:t>Functional </a:t>
              </a:r>
            </a:p>
            <a:p>
              <a:pPr algn="ctr"/>
              <a:r>
                <a:rPr lang="en-US" sz="1100" dirty="0">
                  <a:solidFill>
                    <a:schemeClr val="tx1"/>
                  </a:solidFill>
                </a:rPr>
                <a:t>World</a:t>
              </a:r>
            </a:p>
          </p:txBody>
        </p:sp>
        <p:sp>
          <p:nvSpPr>
            <p:cNvPr id="7" name="Arrow: Up-Down 6">
              <a:extLst>
                <a:ext uri="{FF2B5EF4-FFF2-40B4-BE49-F238E27FC236}">
                  <a16:creationId xmlns:a16="http://schemas.microsoft.com/office/drawing/2014/main" id="{E0096ACE-C439-47B1-B62D-D14057C9B87A}"/>
                </a:ext>
              </a:extLst>
            </p:cNvPr>
            <p:cNvSpPr/>
            <p:nvPr/>
          </p:nvSpPr>
          <p:spPr>
            <a:xfrm rot="5400000">
              <a:off x="8699677" y="2061928"/>
              <a:ext cx="1041859" cy="2734143"/>
            </a:xfrm>
            <a:prstGeom prst="upDown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900"/>
            </a:p>
          </p:txBody>
        </p:sp>
        <p:sp>
          <p:nvSpPr>
            <p:cNvPr id="8" name="Arrow: Up-Down 7">
              <a:extLst>
                <a:ext uri="{FF2B5EF4-FFF2-40B4-BE49-F238E27FC236}">
                  <a16:creationId xmlns:a16="http://schemas.microsoft.com/office/drawing/2014/main" id="{C76B747B-90F8-4CC9-8D4E-515F6E42F097}"/>
                </a:ext>
              </a:extLst>
            </p:cNvPr>
            <p:cNvSpPr/>
            <p:nvPr/>
          </p:nvSpPr>
          <p:spPr>
            <a:xfrm rot="5400000">
              <a:off x="2362608" y="2061928"/>
              <a:ext cx="1041859" cy="2734143"/>
            </a:xfrm>
            <a:prstGeom prst="upDown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900"/>
            </a:p>
          </p:txBody>
        </p:sp>
      </p:grpSp>
    </p:spTree>
    <p:extLst>
      <p:ext uri="{BB962C8B-B14F-4D97-AF65-F5344CB8AC3E}">
        <p14:creationId xmlns:p14="http://schemas.microsoft.com/office/powerpoint/2010/main" val="2942026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2103241-0ED8-4344-AA08-44C61839BD8B}"/>
              </a:ext>
            </a:extLst>
          </p:cNvPr>
          <p:cNvSpPr>
            <a:spLocks noGrp="1"/>
          </p:cNvSpPr>
          <p:nvPr>
            <p:ph type="title"/>
          </p:nvPr>
        </p:nvSpPr>
        <p:spPr/>
        <p:txBody>
          <a:bodyPr/>
          <a:lstStyle/>
          <a:p>
            <a:pPr lvl="1"/>
            <a:r>
              <a:rPr lang="en-US" sz="6000" kern="1200" dirty="0">
                <a:solidFill>
                  <a:schemeClr val="tx1"/>
                </a:solidFill>
                <a:latin typeface="+mj-lt"/>
                <a:ea typeface="+mj-ea"/>
                <a:cs typeface="+mj-cs"/>
              </a:rPr>
              <a:t>Separate pure and not pure code</a:t>
            </a:r>
          </a:p>
        </p:txBody>
      </p:sp>
      <p:sp>
        <p:nvSpPr>
          <p:cNvPr id="5" name="Text Placeholder 4">
            <a:extLst>
              <a:ext uri="{FF2B5EF4-FFF2-40B4-BE49-F238E27FC236}">
                <a16:creationId xmlns:a16="http://schemas.microsoft.com/office/drawing/2014/main" id="{0FF97C10-6715-46A7-ABC3-47173F846C2B}"/>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68541991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6722036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2103241-0ED8-4344-AA08-44C61839BD8B}"/>
              </a:ext>
            </a:extLst>
          </p:cNvPr>
          <p:cNvSpPr>
            <a:spLocks noGrp="1"/>
          </p:cNvSpPr>
          <p:nvPr>
            <p:ph type="title"/>
          </p:nvPr>
        </p:nvSpPr>
        <p:spPr/>
        <p:txBody>
          <a:bodyPr/>
          <a:lstStyle/>
          <a:p>
            <a:pPr lvl="1"/>
            <a:r>
              <a:rPr lang="en-US" sz="6000" kern="1200" dirty="0">
                <a:solidFill>
                  <a:schemeClr val="tx1"/>
                </a:solidFill>
                <a:latin typeface="+mj-lt"/>
                <a:ea typeface="+mj-ea"/>
                <a:cs typeface="+mj-cs"/>
              </a:rPr>
              <a:t>Separate pure and not pure code</a:t>
            </a:r>
          </a:p>
        </p:txBody>
      </p:sp>
      <p:sp>
        <p:nvSpPr>
          <p:cNvPr id="5" name="Text Placeholder 4">
            <a:extLst>
              <a:ext uri="{FF2B5EF4-FFF2-40B4-BE49-F238E27FC236}">
                <a16:creationId xmlns:a16="http://schemas.microsoft.com/office/drawing/2014/main" id="{0FF97C10-6715-46A7-ABC3-47173F846C2B}"/>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5628636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5AC508-B50F-410D-84F0-60E9E4ED5732}"/>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F5CA5F89-95F6-4B18-92AD-6638D05B6540}"/>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23764410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2103241-0ED8-4344-AA08-44C61839BD8B}"/>
              </a:ext>
            </a:extLst>
          </p:cNvPr>
          <p:cNvSpPr>
            <a:spLocks noGrp="1"/>
          </p:cNvSpPr>
          <p:nvPr>
            <p:ph type="title"/>
          </p:nvPr>
        </p:nvSpPr>
        <p:spPr/>
        <p:txBody>
          <a:bodyPr/>
          <a:lstStyle/>
          <a:p>
            <a:pPr lvl="1"/>
            <a:r>
              <a:rPr lang="en-US" sz="6000" kern="1200" dirty="0">
                <a:solidFill>
                  <a:schemeClr val="tx1"/>
                </a:solidFill>
                <a:latin typeface="+mj-lt"/>
                <a:ea typeface="+mj-ea"/>
                <a:cs typeface="+mj-cs"/>
              </a:rPr>
              <a:t>Separate pure and not pure code</a:t>
            </a:r>
          </a:p>
        </p:txBody>
      </p:sp>
      <p:sp>
        <p:nvSpPr>
          <p:cNvPr id="5" name="Text Placeholder 4">
            <a:extLst>
              <a:ext uri="{FF2B5EF4-FFF2-40B4-BE49-F238E27FC236}">
                <a16:creationId xmlns:a16="http://schemas.microsoft.com/office/drawing/2014/main" id="{0FF97C10-6715-46A7-ABC3-47173F846C2B}"/>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18810914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ED6231-28DB-45F3-A3FE-CB2E87D99D23}"/>
              </a:ext>
            </a:extLst>
          </p:cNvPr>
          <p:cNvSpPr>
            <a:spLocks noGrp="1"/>
          </p:cNvSpPr>
          <p:nvPr>
            <p:ph type="title"/>
          </p:nvPr>
        </p:nvSpPr>
        <p:spPr/>
        <p:txBody>
          <a:bodyPr/>
          <a:lstStyle/>
          <a:p>
            <a:r>
              <a:rPr lang="en-US" dirty="0"/>
              <a:t>C# 7 and functional constructs </a:t>
            </a:r>
            <a:r>
              <a:rPr lang="en-US" sz="3600" dirty="0"/>
              <a:t>(opinion)</a:t>
            </a:r>
            <a:endParaRPr lang="en-US" dirty="0"/>
          </a:p>
        </p:txBody>
      </p:sp>
      <p:graphicFrame>
        <p:nvGraphicFramePr>
          <p:cNvPr id="4" name="Table 3">
            <a:extLst>
              <a:ext uri="{FF2B5EF4-FFF2-40B4-BE49-F238E27FC236}">
                <a16:creationId xmlns:a16="http://schemas.microsoft.com/office/drawing/2014/main" id="{973FFA63-7C03-4FDD-B79E-C28C670D6770}"/>
              </a:ext>
            </a:extLst>
          </p:cNvPr>
          <p:cNvGraphicFramePr>
            <a:graphicFrameLocks noGrp="1"/>
          </p:cNvGraphicFramePr>
          <p:nvPr>
            <p:extLst>
              <p:ext uri="{D42A27DB-BD31-4B8C-83A1-F6EECF244321}">
                <p14:modId xmlns:p14="http://schemas.microsoft.com/office/powerpoint/2010/main" val="245214749"/>
              </p:ext>
            </p:extLst>
          </p:nvPr>
        </p:nvGraphicFramePr>
        <p:xfrm>
          <a:off x="838200" y="1436950"/>
          <a:ext cx="10189353" cy="4572000"/>
        </p:xfrm>
        <a:graphic>
          <a:graphicData uri="http://schemas.openxmlformats.org/drawingml/2006/table">
            <a:tbl>
              <a:tblPr bandRow="1">
                <a:tableStyleId>{5C22544A-7EE6-4342-B048-85BDC9FD1C3A}</a:tableStyleId>
              </a:tblPr>
              <a:tblGrid>
                <a:gridCol w="3396451">
                  <a:extLst>
                    <a:ext uri="{9D8B030D-6E8A-4147-A177-3AD203B41FA5}">
                      <a16:colId xmlns:a16="http://schemas.microsoft.com/office/drawing/2014/main" val="22136577"/>
                    </a:ext>
                  </a:extLst>
                </a:gridCol>
                <a:gridCol w="4964103">
                  <a:extLst>
                    <a:ext uri="{9D8B030D-6E8A-4147-A177-3AD203B41FA5}">
                      <a16:colId xmlns:a16="http://schemas.microsoft.com/office/drawing/2014/main" val="3630376768"/>
                    </a:ext>
                  </a:extLst>
                </a:gridCol>
                <a:gridCol w="1828799">
                  <a:extLst>
                    <a:ext uri="{9D8B030D-6E8A-4147-A177-3AD203B41FA5}">
                      <a16:colId xmlns:a16="http://schemas.microsoft.com/office/drawing/2014/main" val="1827915237"/>
                    </a:ext>
                  </a:extLst>
                </a:gridCol>
              </a:tblGrid>
              <a:tr h="370840">
                <a:tc>
                  <a:txBody>
                    <a:bodyPr/>
                    <a:lstStyle/>
                    <a:p>
                      <a:r>
                        <a:rPr lang="en-US" sz="2400" dirty="0"/>
                        <a:t>First class functions</a:t>
                      </a:r>
                    </a:p>
                  </a:txBody>
                  <a:tcPr/>
                </a:tc>
                <a:tc>
                  <a:txBody>
                    <a:bodyPr/>
                    <a:lstStyle/>
                    <a:p>
                      <a:endParaRPr lang="en-US" sz="2400" dirty="0"/>
                    </a:p>
                  </a:txBody>
                  <a:tcPr/>
                </a:tc>
                <a:tc>
                  <a:txBody>
                    <a:bodyPr/>
                    <a:lstStyle/>
                    <a:p>
                      <a:endParaRPr lang="en-US" sz="2400" dirty="0"/>
                    </a:p>
                  </a:txBody>
                  <a:tcPr/>
                </a:tc>
                <a:extLst>
                  <a:ext uri="{0D108BD9-81ED-4DB2-BD59-A6C34878D82A}">
                    <a16:rowId xmlns:a16="http://schemas.microsoft.com/office/drawing/2014/main" val="3607097348"/>
                  </a:ext>
                </a:extLst>
              </a:tr>
              <a:tr h="370840">
                <a:tc>
                  <a:txBody>
                    <a:bodyPr/>
                    <a:lstStyle/>
                    <a:p>
                      <a:r>
                        <a:rPr lang="en-US" sz="2400" dirty="0"/>
                        <a:t>Purity</a:t>
                      </a:r>
                    </a:p>
                  </a:txBody>
                  <a:tcPr/>
                </a:tc>
                <a:tc>
                  <a:txBody>
                    <a:bodyPr/>
                    <a:lstStyle/>
                    <a:p>
                      <a:endParaRPr lang="en-US" sz="2400" dirty="0"/>
                    </a:p>
                  </a:txBody>
                  <a:tcPr/>
                </a:tc>
                <a:tc>
                  <a:txBody>
                    <a:bodyPr/>
                    <a:lstStyle/>
                    <a:p>
                      <a:endParaRPr lang="en-US" sz="2400" dirty="0"/>
                    </a:p>
                  </a:txBody>
                  <a:tcPr/>
                </a:tc>
                <a:extLst>
                  <a:ext uri="{0D108BD9-81ED-4DB2-BD59-A6C34878D82A}">
                    <a16:rowId xmlns:a16="http://schemas.microsoft.com/office/drawing/2014/main" val="2408460365"/>
                  </a:ext>
                </a:extLst>
              </a:tr>
              <a:tr h="370840">
                <a:tc>
                  <a:txBody>
                    <a:bodyPr/>
                    <a:lstStyle/>
                    <a:p>
                      <a:r>
                        <a:rPr lang="en-US" sz="2400" dirty="0"/>
                        <a:t>Immutability</a:t>
                      </a:r>
                    </a:p>
                  </a:txBody>
                  <a:tcPr/>
                </a:tc>
                <a:tc>
                  <a:txBody>
                    <a:bodyPr/>
                    <a:lstStyle/>
                    <a:p>
                      <a:endParaRPr lang="en-US" sz="2400" dirty="0"/>
                    </a:p>
                  </a:txBody>
                  <a:tcPr/>
                </a:tc>
                <a:tc>
                  <a:txBody>
                    <a:bodyPr/>
                    <a:lstStyle/>
                    <a:p>
                      <a:endParaRPr lang="en-US" sz="2400" dirty="0"/>
                    </a:p>
                  </a:txBody>
                  <a:tcPr/>
                </a:tc>
                <a:extLst>
                  <a:ext uri="{0D108BD9-81ED-4DB2-BD59-A6C34878D82A}">
                    <a16:rowId xmlns:a16="http://schemas.microsoft.com/office/drawing/2014/main" val="1309679616"/>
                  </a:ext>
                </a:extLst>
              </a:tr>
              <a:tr h="370840">
                <a:tc>
                  <a:txBody>
                    <a:bodyPr/>
                    <a:lstStyle/>
                    <a:p>
                      <a:r>
                        <a:rPr lang="en-US" sz="2400" dirty="0"/>
                        <a:t>OOP</a:t>
                      </a:r>
                    </a:p>
                  </a:txBody>
                  <a:tcPr/>
                </a:tc>
                <a:tc>
                  <a:txBody>
                    <a:bodyPr/>
                    <a:lstStyle/>
                    <a:p>
                      <a:endParaRPr lang="en-US" sz="2400" dirty="0"/>
                    </a:p>
                  </a:txBody>
                  <a:tcPr/>
                </a:tc>
                <a:tc>
                  <a:txBody>
                    <a:bodyPr/>
                    <a:lstStyle/>
                    <a:p>
                      <a:endParaRPr lang="en-US" sz="2400" dirty="0"/>
                    </a:p>
                  </a:txBody>
                  <a:tcPr/>
                </a:tc>
                <a:extLst>
                  <a:ext uri="{0D108BD9-81ED-4DB2-BD59-A6C34878D82A}">
                    <a16:rowId xmlns:a16="http://schemas.microsoft.com/office/drawing/2014/main" val="2145682526"/>
                  </a:ext>
                </a:extLst>
              </a:tr>
              <a:tr h="370840">
                <a:tc>
                  <a:txBody>
                    <a:bodyPr/>
                    <a:lstStyle/>
                    <a:p>
                      <a:r>
                        <a:rPr lang="en-US" sz="2400" dirty="0"/>
                        <a:t>Strong typing</a:t>
                      </a:r>
                    </a:p>
                  </a:txBody>
                  <a:tcPr/>
                </a:tc>
                <a:tc>
                  <a:txBody>
                    <a:bodyPr/>
                    <a:lstStyle/>
                    <a:p>
                      <a:endParaRPr lang="en-US" sz="2400" dirty="0"/>
                    </a:p>
                  </a:txBody>
                  <a:tcPr/>
                </a:tc>
                <a:tc>
                  <a:txBody>
                    <a:bodyPr/>
                    <a:lstStyle/>
                    <a:p>
                      <a:endParaRPr lang="en-US" sz="2400" dirty="0"/>
                    </a:p>
                  </a:txBody>
                  <a:tcPr/>
                </a:tc>
                <a:extLst>
                  <a:ext uri="{0D108BD9-81ED-4DB2-BD59-A6C34878D82A}">
                    <a16:rowId xmlns:a16="http://schemas.microsoft.com/office/drawing/2014/main" val="1515067664"/>
                  </a:ext>
                </a:extLst>
              </a:tr>
              <a:tr h="370840">
                <a:tc>
                  <a:txBody>
                    <a:bodyPr/>
                    <a:lstStyle/>
                    <a:p>
                      <a:r>
                        <a:rPr lang="en-US" sz="2400" dirty="0"/>
                        <a:t>Generics</a:t>
                      </a:r>
                    </a:p>
                  </a:txBody>
                  <a:tcPr/>
                </a:tc>
                <a:tc>
                  <a:txBody>
                    <a:bodyPr/>
                    <a:lstStyle/>
                    <a:p>
                      <a:endParaRPr lang="en-US" sz="2400" dirty="0"/>
                    </a:p>
                  </a:txBody>
                  <a:tcPr/>
                </a:tc>
                <a:tc>
                  <a:txBody>
                    <a:bodyPr/>
                    <a:lstStyle/>
                    <a:p>
                      <a:endParaRPr lang="en-US" sz="2400" dirty="0"/>
                    </a:p>
                  </a:txBody>
                  <a:tcPr/>
                </a:tc>
                <a:extLst>
                  <a:ext uri="{0D108BD9-81ED-4DB2-BD59-A6C34878D82A}">
                    <a16:rowId xmlns:a16="http://schemas.microsoft.com/office/drawing/2014/main" val="1027075353"/>
                  </a:ext>
                </a:extLst>
              </a:tr>
              <a:tr h="370840">
                <a:tc>
                  <a:txBody>
                    <a:bodyPr/>
                    <a:lstStyle/>
                    <a:p>
                      <a:r>
                        <a:rPr lang="en-US" sz="2400" dirty="0"/>
                        <a:t>Pattern matching</a:t>
                      </a:r>
                    </a:p>
                  </a:txBody>
                  <a:tcPr/>
                </a:tc>
                <a:tc>
                  <a:txBody>
                    <a:bodyPr/>
                    <a:lstStyle/>
                    <a:p>
                      <a:endParaRPr lang="en-US" sz="2400" dirty="0"/>
                    </a:p>
                  </a:txBody>
                  <a:tcPr/>
                </a:tc>
                <a:tc>
                  <a:txBody>
                    <a:bodyPr/>
                    <a:lstStyle/>
                    <a:p>
                      <a:endParaRPr lang="en-US" sz="2400" dirty="0"/>
                    </a:p>
                  </a:txBody>
                  <a:tcPr/>
                </a:tc>
                <a:extLst>
                  <a:ext uri="{0D108BD9-81ED-4DB2-BD59-A6C34878D82A}">
                    <a16:rowId xmlns:a16="http://schemas.microsoft.com/office/drawing/2014/main" val="2700817249"/>
                  </a:ext>
                </a:extLst>
              </a:tr>
              <a:tr h="370840">
                <a:tc>
                  <a:txBody>
                    <a:bodyPr/>
                    <a:lstStyle/>
                    <a:p>
                      <a:r>
                        <a:rPr lang="en-US" sz="2400" dirty="0"/>
                        <a:t>Expression Trees</a:t>
                      </a:r>
                    </a:p>
                  </a:txBody>
                  <a:tcPr/>
                </a:tc>
                <a:tc>
                  <a:txBody>
                    <a:bodyPr/>
                    <a:lstStyle/>
                    <a:p>
                      <a:endParaRPr lang="en-US" sz="2400" dirty="0"/>
                    </a:p>
                  </a:txBody>
                  <a:tcPr/>
                </a:tc>
                <a:tc>
                  <a:txBody>
                    <a:bodyPr/>
                    <a:lstStyle/>
                    <a:p>
                      <a:endParaRPr lang="en-US" sz="2400" dirty="0"/>
                    </a:p>
                  </a:txBody>
                  <a:tcPr/>
                </a:tc>
                <a:extLst>
                  <a:ext uri="{0D108BD9-81ED-4DB2-BD59-A6C34878D82A}">
                    <a16:rowId xmlns:a16="http://schemas.microsoft.com/office/drawing/2014/main" val="218368616"/>
                  </a:ext>
                </a:extLst>
              </a:tr>
              <a:tr h="370840">
                <a:tc>
                  <a:txBody>
                    <a:bodyPr/>
                    <a:lstStyle/>
                    <a:p>
                      <a:r>
                        <a:rPr lang="en-US" sz="2400" dirty="0"/>
                        <a:t>Duck typing </a:t>
                      </a:r>
                    </a:p>
                  </a:txBody>
                  <a:tcPr/>
                </a:tc>
                <a:tc>
                  <a:txBody>
                    <a:bodyPr/>
                    <a:lstStyle/>
                    <a:p>
                      <a:endParaRPr lang="en-US" sz="2400" dirty="0"/>
                    </a:p>
                  </a:txBody>
                  <a:tcPr/>
                </a:tc>
                <a:tc>
                  <a:txBody>
                    <a:bodyPr/>
                    <a:lstStyle/>
                    <a:p>
                      <a:endParaRPr lang="en-US" sz="2400" dirty="0"/>
                    </a:p>
                  </a:txBody>
                  <a:tcPr/>
                </a:tc>
                <a:extLst>
                  <a:ext uri="{0D108BD9-81ED-4DB2-BD59-A6C34878D82A}">
                    <a16:rowId xmlns:a16="http://schemas.microsoft.com/office/drawing/2014/main" val="2379896789"/>
                  </a:ext>
                </a:extLst>
              </a:tr>
              <a:tr h="370840">
                <a:tc>
                  <a:txBody>
                    <a:bodyPr/>
                    <a:lstStyle/>
                    <a:p>
                      <a:r>
                        <a:rPr lang="en-US" sz="2400" dirty="0"/>
                        <a:t>Records</a:t>
                      </a:r>
                    </a:p>
                  </a:txBody>
                  <a:tcPr/>
                </a:tc>
                <a:tc>
                  <a:txBody>
                    <a:bodyPr/>
                    <a:lstStyle/>
                    <a:p>
                      <a:endParaRPr lang="en-US" sz="2400" dirty="0"/>
                    </a:p>
                  </a:txBody>
                  <a:tcPr/>
                </a:tc>
                <a:tc>
                  <a:txBody>
                    <a:bodyPr/>
                    <a:lstStyle/>
                    <a:p>
                      <a:endParaRPr lang="en-US" sz="2400" dirty="0"/>
                    </a:p>
                  </a:txBody>
                  <a:tcPr/>
                </a:tc>
                <a:extLst>
                  <a:ext uri="{0D108BD9-81ED-4DB2-BD59-A6C34878D82A}">
                    <a16:rowId xmlns:a16="http://schemas.microsoft.com/office/drawing/2014/main" val="2833884563"/>
                  </a:ext>
                </a:extLst>
              </a:tr>
            </a:tbl>
          </a:graphicData>
        </a:graphic>
      </p:graphicFrame>
    </p:spTree>
    <p:extLst>
      <p:ext uri="{BB962C8B-B14F-4D97-AF65-F5344CB8AC3E}">
        <p14:creationId xmlns:p14="http://schemas.microsoft.com/office/powerpoint/2010/main" val="2758171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ED6231-28DB-45F3-A3FE-CB2E87D99D23}"/>
              </a:ext>
            </a:extLst>
          </p:cNvPr>
          <p:cNvSpPr>
            <a:spLocks noGrp="1"/>
          </p:cNvSpPr>
          <p:nvPr>
            <p:ph type="title"/>
          </p:nvPr>
        </p:nvSpPr>
        <p:spPr/>
        <p:txBody>
          <a:bodyPr/>
          <a:lstStyle/>
          <a:p>
            <a:r>
              <a:rPr lang="en-US" dirty="0"/>
              <a:t>C# 7 and functional constructs </a:t>
            </a:r>
            <a:r>
              <a:rPr lang="en-US" sz="3600" dirty="0"/>
              <a:t>(opinion)</a:t>
            </a:r>
            <a:endParaRPr lang="en-US" dirty="0"/>
          </a:p>
        </p:txBody>
      </p:sp>
      <p:graphicFrame>
        <p:nvGraphicFramePr>
          <p:cNvPr id="4" name="Table 3">
            <a:extLst>
              <a:ext uri="{FF2B5EF4-FFF2-40B4-BE49-F238E27FC236}">
                <a16:creationId xmlns:a16="http://schemas.microsoft.com/office/drawing/2014/main" id="{973FFA63-7C03-4FDD-B79E-C28C670D6770}"/>
              </a:ext>
            </a:extLst>
          </p:cNvPr>
          <p:cNvGraphicFramePr>
            <a:graphicFrameLocks noGrp="1"/>
          </p:cNvGraphicFramePr>
          <p:nvPr>
            <p:extLst/>
          </p:nvPr>
        </p:nvGraphicFramePr>
        <p:xfrm>
          <a:off x="838200" y="1436950"/>
          <a:ext cx="10189353" cy="4572000"/>
        </p:xfrm>
        <a:graphic>
          <a:graphicData uri="http://schemas.openxmlformats.org/drawingml/2006/table">
            <a:tbl>
              <a:tblPr bandRow="1">
                <a:tableStyleId>{5C22544A-7EE6-4342-B048-85BDC9FD1C3A}</a:tableStyleId>
              </a:tblPr>
              <a:tblGrid>
                <a:gridCol w="3396451">
                  <a:extLst>
                    <a:ext uri="{9D8B030D-6E8A-4147-A177-3AD203B41FA5}">
                      <a16:colId xmlns:a16="http://schemas.microsoft.com/office/drawing/2014/main" val="22136577"/>
                    </a:ext>
                  </a:extLst>
                </a:gridCol>
                <a:gridCol w="4964103">
                  <a:extLst>
                    <a:ext uri="{9D8B030D-6E8A-4147-A177-3AD203B41FA5}">
                      <a16:colId xmlns:a16="http://schemas.microsoft.com/office/drawing/2014/main" val="3630376768"/>
                    </a:ext>
                  </a:extLst>
                </a:gridCol>
                <a:gridCol w="1828799">
                  <a:extLst>
                    <a:ext uri="{9D8B030D-6E8A-4147-A177-3AD203B41FA5}">
                      <a16:colId xmlns:a16="http://schemas.microsoft.com/office/drawing/2014/main" val="1827915237"/>
                    </a:ext>
                  </a:extLst>
                </a:gridCol>
              </a:tblGrid>
              <a:tr h="370840">
                <a:tc>
                  <a:txBody>
                    <a:bodyPr/>
                    <a:lstStyle/>
                    <a:p>
                      <a:r>
                        <a:rPr lang="en-US" sz="2400" dirty="0"/>
                        <a:t>First class functions</a:t>
                      </a:r>
                    </a:p>
                  </a:txBody>
                  <a:tcPr/>
                </a:tc>
                <a:tc>
                  <a:txBody>
                    <a:bodyPr/>
                    <a:lstStyle/>
                    <a:p>
                      <a:endParaRPr lang="en-US" sz="2400" dirty="0"/>
                    </a:p>
                  </a:txBody>
                  <a:tcPr/>
                </a:tc>
                <a:tc>
                  <a:txBody>
                    <a:bodyPr/>
                    <a:lstStyle/>
                    <a:p>
                      <a:r>
                        <a:rPr lang="en-US" sz="2400" dirty="0"/>
                        <a:t>A-</a:t>
                      </a:r>
                    </a:p>
                  </a:txBody>
                  <a:tcPr/>
                </a:tc>
                <a:extLst>
                  <a:ext uri="{0D108BD9-81ED-4DB2-BD59-A6C34878D82A}">
                    <a16:rowId xmlns:a16="http://schemas.microsoft.com/office/drawing/2014/main" val="3607097348"/>
                  </a:ext>
                </a:extLst>
              </a:tr>
              <a:tr h="370840">
                <a:tc>
                  <a:txBody>
                    <a:bodyPr/>
                    <a:lstStyle/>
                    <a:p>
                      <a:r>
                        <a:rPr lang="en-US" sz="2400" dirty="0"/>
                        <a:t>Purity</a:t>
                      </a:r>
                    </a:p>
                  </a:txBody>
                  <a:tcPr/>
                </a:tc>
                <a:tc>
                  <a:txBody>
                    <a:bodyPr/>
                    <a:lstStyle/>
                    <a:p>
                      <a:endParaRPr lang="en-US" sz="2400" dirty="0"/>
                    </a:p>
                  </a:txBody>
                  <a:tcPr/>
                </a:tc>
                <a:tc>
                  <a:txBody>
                    <a:bodyPr/>
                    <a:lstStyle/>
                    <a:p>
                      <a:r>
                        <a:rPr lang="en-US" sz="2400" dirty="0"/>
                        <a:t>D</a:t>
                      </a:r>
                    </a:p>
                  </a:txBody>
                  <a:tcPr/>
                </a:tc>
                <a:extLst>
                  <a:ext uri="{0D108BD9-81ED-4DB2-BD59-A6C34878D82A}">
                    <a16:rowId xmlns:a16="http://schemas.microsoft.com/office/drawing/2014/main" val="2408460365"/>
                  </a:ext>
                </a:extLst>
              </a:tr>
              <a:tr h="370840">
                <a:tc>
                  <a:txBody>
                    <a:bodyPr/>
                    <a:lstStyle/>
                    <a:p>
                      <a:r>
                        <a:rPr lang="en-US" sz="2400" dirty="0"/>
                        <a:t>Immutability</a:t>
                      </a:r>
                    </a:p>
                  </a:txBody>
                  <a:tcPr/>
                </a:tc>
                <a:tc>
                  <a:txBody>
                    <a:bodyPr/>
                    <a:lstStyle/>
                    <a:p>
                      <a:endParaRPr lang="en-US" sz="2400" dirty="0"/>
                    </a:p>
                  </a:txBody>
                  <a:tcPr/>
                </a:tc>
                <a:tc>
                  <a:txBody>
                    <a:bodyPr/>
                    <a:lstStyle/>
                    <a:p>
                      <a:r>
                        <a:rPr lang="en-US" sz="2400" dirty="0"/>
                        <a:t>B-</a:t>
                      </a:r>
                    </a:p>
                  </a:txBody>
                  <a:tcPr/>
                </a:tc>
                <a:extLst>
                  <a:ext uri="{0D108BD9-81ED-4DB2-BD59-A6C34878D82A}">
                    <a16:rowId xmlns:a16="http://schemas.microsoft.com/office/drawing/2014/main" val="1309679616"/>
                  </a:ext>
                </a:extLst>
              </a:tr>
              <a:tr h="370840">
                <a:tc>
                  <a:txBody>
                    <a:bodyPr/>
                    <a:lstStyle/>
                    <a:p>
                      <a:r>
                        <a:rPr lang="en-US" sz="2400" dirty="0"/>
                        <a:t>OOP</a:t>
                      </a:r>
                    </a:p>
                  </a:txBody>
                  <a:tcPr/>
                </a:tc>
                <a:tc>
                  <a:txBody>
                    <a:bodyPr/>
                    <a:lstStyle/>
                    <a:p>
                      <a:endParaRPr lang="en-US" sz="2400" dirty="0"/>
                    </a:p>
                  </a:txBody>
                  <a:tcPr/>
                </a:tc>
                <a:tc>
                  <a:txBody>
                    <a:bodyPr/>
                    <a:lstStyle/>
                    <a:p>
                      <a:r>
                        <a:rPr lang="en-US" sz="2400" dirty="0"/>
                        <a:t>A</a:t>
                      </a:r>
                    </a:p>
                  </a:txBody>
                  <a:tcPr/>
                </a:tc>
                <a:extLst>
                  <a:ext uri="{0D108BD9-81ED-4DB2-BD59-A6C34878D82A}">
                    <a16:rowId xmlns:a16="http://schemas.microsoft.com/office/drawing/2014/main" val="2145682526"/>
                  </a:ext>
                </a:extLst>
              </a:tr>
              <a:tr h="370840">
                <a:tc>
                  <a:txBody>
                    <a:bodyPr/>
                    <a:lstStyle/>
                    <a:p>
                      <a:r>
                        <a:rPr lang="en-US" sz="2400" dirty="0"/>
                        <a:t>Strong typing</a:t>
                      </a:r>
                    </a:p>
                  </a:txBody>
                  <a:tcPr/>
                </a:tc>
                <a:tc>
                  <a:txBody>
                    <a:bodyPr/>
                    <a:lstStyle/>
                    <a:p>
                      <a:endParaRPr lang="en-US" sz="2400" dirty="0"/>
                    </a:p>
                  </a:txBody>
                  <a:tcPr/>
                </a:tc>
                <a:tc>
                  <a:txBody>
                    <a:bodyPr/>
                    <a:lstStyle/>
                    <a:p>
                      <a:r>
                        <a:rPr lang="en-US" sz="2400" dirty="0"/>
                        <a:t>A</a:t>
                      </a:r>
                    </a:p>
                  </a:txBody>
                  <a:tcPr/>
                </a:tc>
                <a:extLst>
                  <a:ext uri="{0D108BD9-81ED-4DB2-BD59-A6C34878D82A}">
                    <a16:rowId xmlns:a16="http://schemas.microsoft.com/office/drawing/2014/main" val="1515067664"/>
                  </a:ext>
                </a:extLst>
              </a:tr>
              <a:tr h="370840">
                <a:tc>
                  <a:txBody>
                    <a:bodyPr/>
                    <a:lstStyle/>
                    <a:p>
                      <a:r>
                        <a:rPr lang="en-US" sz="2400" dirty="0"/>
                        <a:t>Generics</a:t>
                      </a:r>
                    </a:p>
                  </a:txBody>
                  <a:tcPr/>
                </a:tc>
                <a:tc>
                  <a:txBody>
                    <a:bodyPr/>
                    <a:lstStyle/>
                    <a:p>
                      <a:endParaRPr lang="en-US" sz="2400" dirty="0"/>
                    </a:p>
                  </a:txBody>
                  <a:tcPr/>
                </a:tc>
                <a:tc>
                  <a:txBody>
                    <a:bodyPr/>
                    <a:lstStyle/>
                    <a:p>
                      <a:r>
                        <a:rPr lang="en-US" sz="2400" dirty="0"/>
                        <a:t>A</a:t>
                      </a:r>
                    </a:p>
                  </a:txBody>
                  <a:tcPr/>
                </a:tc>
                <a:extLst>
                  <a:ext uri="{0D108BD9-81ED-4DB2-BD59-A6C34878D82A}">
                    <a16:rowId xmlns:a16="http://schemas.microsoft.com/office/drawing/2014/main" val="1027075353"/>
                  </a:ext>
                </a:extLst>
              </a:tr>
              <a:tr h="370840">
                <a:tc>
                  <a:txBody>
                    <a:bodyPr/>
                    <a:lstStyle/>
                    <a:p>
                      <a:r>
                        <a:rPr lang="en-US" sz="2400" dirty="0"/>
                        <a:t>Pattern matching</a:t>
                      </a:r>
                    </a:p>
                  </a:txBody>
                  <a:tcPr/>
                </a:tc>
                <a:tc>
                  <a:txBody>
                    <a:bodyPr/>
                    <a:lstStyle/>
                    <a:p>
                      <a:endParaRPr lang="en-US" sz="2400" dirty="0"/>
                    </a:p>
                  </a:txBody>
                  <a:tcPr/>
                </a:tc>
                <a:tc>
                  <a:txBody>
                    <a:bodyPr/>
                    <a:lstStyle/>
                    <a:p>
                      <a:r>
                        <a:rPr lang="en-US" sz="2400" dirty="0"/>
                        <a:t>C</a:t>
                      </a:r>
                    </a:p>
                  </a:txBody>
                  <a:tcPr/>
                </a:tc>
                <a:extLst>
                  <a:ext uri="{0D108BD9-81ED-4DB2-BD59-A6C34878D82A}">
                    <a16:rowId xmlns:a16="http://schemas.microsoft.com/office/drawing/2014/main" val="2700817249"/>
                  </a:ext>
                </a:extLst>
              </a:tr>
              <a:tr h="370840">
                <a:tc>
                  <a:txBody>
                    <a:bodyPr/>
                    <a:lstStyle/>
                    <a:p>
                      <a:r>
                        <a:rPr lang="en-US" sz="2400" dirty="0"/>
                        <a:t>Expression Trees</a:t>
                      </a:r>
                    </a:p>
                  </a:txBody>
                  <a:tcPr/>
                </a:tc>
                <a:tc>
                  <a:txBody>
                    <a:bodyPr/>
                    <a:lstStyle/>
                    <a:p>
                      <a:endParaRPr lang="en-US" sz="2400" dirty="0"/>
                    </a:p>
                  </a:txBody>
                  <a:tcPr/>
                </a:tc>
                <a:tc>
                  <a:txBody>
                    <a:bodyPr/>
                    <a:lstStyle/>
                    <a:p>
                      <a:r>
                        <a:rPr lang="en-US" sz="2400" dirty="0"/>
                        <a:t>A</a:t>
                      </a:r>
                    </a:p>
                  </a:txBody>
                  <a:tcPr/>
                </a:tc>
                <a:extLst>
                  <a:ext uri="{0D108BD9-81ED-4DB2-BD59-A6C34878D82A}">
                    <a16:rowId xmlns:a16="http://schemas.microsoft.com/office/drawing/2014/main" val="218368616"/>
                  </a:ext>
                </a:extLst>
              </a:tr>
              <a:tr h="370840">
                <a:tc>
                  <a:txBody>
                    <a:bodyPr/>
                    <a:lstStyle/>
                    <a:p>
                      <a:r>
                        <a:rPr lang="en-US" sz="2400" dirty="0"/>
                        <a:t>Duck typing </a:t>
                      </a:r>
                    </a:p>
                  </a:txBody>
                  <a:tcPr/>
                </a:tc>
                <a:tc>
                  <a:txBody>
                    <a:bodyPr/>
                    <a:lstStyle/>
                    <a:p>
                      <a:endParaRPr lang="en-US" sz="2400" dirty="0"/>
                    </a:p>
                  </a:txBody>
                  <a:tcPr/>
                </a:tc>
                <a:tc>
                  <a:txBody>
                    <a:bodyPr/>
                    <a:lstStyle/>
                    <a:p>
                      <a:r>
                        <a:rPr lang="en-US" sz="2400" dirty="0"/>
                        <a:t>F</a:t>
                      </a:r>
                    </a:p>
                  </a:txBody>
                  <a:tcPr/>
                </a:tc>
                <a:extLst>
                  <a:ext uri="{0D108BD9-81ED-4DB2-BD59-A6C34878D82A}">
                    <a16:rowId xmlns:a16="http://schemas.microsoft.com/office/drawing/2014/main" val="2379896789"/>
                  </a:ext>
                </a:extLst>
              </a:tr>
              <a:tr h="370840">
                <a:tc>
                  <a:txBody>
                    <a:bodyPr/>
                    <a:lstStyle/>
                    <a:p>
                      <a:r>
                        <a:rPr lang="en-US" sz="2400" dirty="0"/>
                        <a:t>Records</a:t>
                      </a:r>
                    </a:p>
                  </a:txBody>
                  <a:tcPr/>
                </a:tc>
                <a:tc>
                  <a:txBody>
                    <a:bodyPr/>
                    <a:lstStyle/>
                    <a:p>
                      <a:endParaRPr lang="en-US" sz="2400" dirty="0"/>
                    </a:p>
                  </a:txBody>
                  <a:tcPr/>
                </a:tc>
                <a:tc>
                  <a:txBody>
                    <a:bodyPr/>
                    <a:lstStyle/>
                    <a:p>
                      <a:r>
                        <a:rPr lang="en-US" sz="2400" dirty="0"/>
                        <a:t>F</a:t>
                      </a:r>
                    </a:p>
                  </a:txBody>
                  <a:tcPr/>
                </a:tc>
                <a:extLst>
                  <a:ext uri="{0D108BD9-81ED-4DB2-BD59-A6C34878D82A}">
                    <a16:rowId xmlns:a16="http://schemas.microsoft.com/office/drawing/2014/main" val="2833884563"/>
                  </a:ext>
                </a:extLst>
              </a:tr>
            </a:tbl>
          </a:graphicData>
        </a:graphic>
      </p:graphicFrame>
    </p:spTree>
    <p:extLst>
      <p:ext uri="{BB962C8B-B14F-4D97-AF65-F5344CB8AC3E}">
        <p14:creationId xmlns:p14="http://schemas.microsoft.com/office/powerpoint/2010/main" val="19284820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b="1" dirty="0"/>
              <a:t>Winsome Smile </a:t>
            </a:r>
            <a:br>
              <a:rPr lang="en-US" dirty="0"/>
            </a:br>
            <a:r>
              <a:rPr lang="en-US" i="1" dirty="0"/>
              <a:t>Chris </a:t>
            </a:r>
            <a:r>
              <a:rPr lang="en-US" i="1" dirty="0" err="1"/>
              <a:t>Smither</a:t>
            </a:r>
            <a:br>
              <a:rPr lang="en-US" i="1" dirty="0"/>
            </a:br>
            <a:r>
              <a:rPr lang="en-US" sz="2700" dirty="0"/>
              <a:t>Small Revelations album</a:t>
            </a:r>
            <a:endParaRPr lang="en-US" dirty="0"/>
          </a:p>
        </p:txBody>
      </p:sp>
      <p:sp>
        <p:nvSpPr>
          <p:cNvPr id="5" name="Content Placeholder 4"/>
          <p:cNvSpPr>
            <a:spLocks noGrp="1"/>
          </p:cNvSpPr>
          <p:nvPr>
            <p:ph idx="1"/>
          </p:nvPr>
        </p:nvSpPr>
        <p:spPr>
          <a:xfrm>
            <a:off x="4956360" y="1431851"/>
            <a:ext cx="6682747" cy="4131487"/>
          </a:xfrm>
        </p:spPr>
        <p:txBody>
          <a:bodyPr/>
          <a:lstStyle/>
          <a:p>
            <a:pPr marL="0" indent="0">
              <a:buNone/>
            </a:pPr>
            <a:r>
              <a:rPr lang="en-US" sz="2800" dirty="0"/>
              <a:t>Winsome – </a:t>
            </a:r>
          </a:p>
          <a:p>
            <a:pPr marL="0" indent="0">
              <a:buNone/>
            </a:pPr>
            <a:r>
              <a:rPr lang="en-US" sz="2800" dirty="0"/>
              <a:t>“attractive or appealing in appearance or character.”</a:t>
            </a:r>
          </a:p>
          <a:p>
            <a:pPr marL="0" indent="0">
              <a:buNone/>
            </a:pPr>
            <a:r>
              <a:rPr lang="en-US" sz="2400" dirty="0"/>
              <a:t>- </a:t>
            </a:r>
            <a:r>
              <a:rPr lang="en-US" sz="2400" i="1" dirty="0"/>
              <a:t>Defined by Google</a:t>
            </a:r>
            <a:endParaRPr lang="en-US" sz="2400" dirty="0"/>
          </a:p>
        </p:txBody>
      </p:sp>
      <p:sp>
        <p:nvSpPr>
          <p:cNvPr id="7" name="Text Placeholder 6"/>
          <p:cNvSpPr>
            <a:spLocks noGrp="1"/>
          </p:cNvSpPr>
          <p:nvPr>
            <p:ph type="body" sz="half" idx="2"/>
          </p:nvPr>
        </p:nvSpPr>
        <p:spPr/>
        <p:txBody>
          <a:bodyPr/>
          <a:lstStyle/>
          <a:p>
            <a:endParaRPr lang="en-US"/>
          </a:p>
        </p:txBody>
      </p:sp>
      <p:pic>
        <p:nvPicPr>
          <p:cNvPr id="1026" name="Picture 2" descr="https://upload.wikimedia.org/wikipedia/en/9/9a/Small_Revelation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9788" y="2358019"/>
            <a:ext cx="3608350" cy="36447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218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Functions as first-class citizens</a:t>
            </a:r>
          </a:p>
        </p:txBody>
      </p:sp>
      <p:sp>
        <p:nvSpPr>
          <p:cNvPr id="3" name="Content Placeholder 2"/>
          <p:cNvSpPr>
            <a:spLocks noGrp="1"/>
          </p:cNvSpPr>
          <p:nvPr>
            <p:ph idx="1"/>
          </p:nvPr>
        </p:nvSpPr>
        <p:spPr>
          <a:xfrm>
            <a:off x="2019300" y="1591717"/>
            <a:ext cx="9334500" cy="4603528"/>
          </a:xfrm>
        </p:spPr>
        <p:txBody>
          <a:bodyPr>
            <a:normAutofit/>
          </a:bodyPr>
          <a:lstStyle/>
          <a:p>
            <a:r>
              <a:rPr lang="en-US" dirty="0"/>
              <a:t>Define functions (like data)</a:t>
            </a:r>
          </a:p>
          <a:p>
            <a:r>
              <a:rPr lang="en-US" dirty="0"/>
              <a:t>Pass functions around (like data)</a:t>
            </a:r>
          </a:p>
          <a:p>
            <a:r>
              <a:rPr lang="en-US" dirty="0"/>
              <a:t>Support higher order functions</a:t>
            </a:r>
          </a:p>
          <a:p>
            <a:pPr lvl="1"/>
            <a:r>
              <a:rPr lang="en-US" dirty="0"/>
              <a:t>Functions with delegate parameters or return delegates</a:t>
            </a:r>
          </a:p>
          <a:p>
            <a:r>
              <a:rPr lang="en-US" dirty="0"/>
              <a:t>In C# (and Visual Basic) this means Delegates</a:t>
            </a:r>
          </a:p>
          <a:p>
            <a:pPr lvl="1"/>
            <a:endParaRPr lang="en-US" dirty="0"/>
          </a:p>
          <a:p>
            <a:pPr lvl="1"/>
            <a:endParaRPr lang="en-US" dirty="0"/>
          </a:p>
        </p:txBody>
      </p:sp>
    </p:spTree>
    <p:extLst>
      <p:ext uri="{BB962C8B-B14F-4D97-AF65-F5344CB8AC3E}">
        <p14:creationId xmlns:p14="http://schemas.microsoft.com/office/powerpoint/2010/main" val="35743240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Delegates – functions as data</a:t>
            </a:r>
          </a:p>
        </p:txBody>
      </p:sp>
      <p:sp>
        <p:nvSpPr>
          <p:cNvPr id="3" name="Content Placeholder 2"/>
          <p:cNvSpPr>
            <a:spLocks noGrp="1"/>
          </p:cNvSpPr>
          <p:nvPr>
            <p:ph idx="1"/>
          </p:nvPr>
        </p:nvSpPr>
        <p:spPr>
          <a:xfrm>
            <a:off x="2019300" y="1825625"/>
            <a:ext cx="9334500" cy="4351338"/>
          </a:xfrm>
        </p:spPr>
        <p:txBody>
          <a:bodyPr>
            <a:normAutofit/>
          </a:bodyPr>
          <a:lstStyle/>
          <a:p>
            <a:r>
              <a:rPr lang="en-US" dirty="0"/>
              <a:t>Generic delegate types (Action, Func)</a:t>
            </a:r>
          </a:p>
          <a:p>
            <a:r>
              <a:rPr lang="en-US" dirty="0"/>
              <a:t>Type safe function pointers</a:t>
            </a:r>
          </a:p>
          <a:p>
            <a:pPr lvl="1"/>
            <a:r>
              <a:rPr lang="en-US" dirty="0" err="1"/>
              <a:t>System.Delegate</a:t>
            </a:r>
            <a:r>
              <a:rPr lang="en-US" dirty="0"/>
              <a:t> and inherited types </a:t>
            </a:r>
          </a:p>
          <a:p>
            <a:pPr lvl="2"/>
            <a:r>
              <a:rPr lang="en-US" dirty="0"/>
              <a:t>“Named” in docs</a:t>
            </a:r>
          </a:p>
          <a:p>
            <a:pPr lvl="1"/>
            <a:r>
              <a:rPr lang="en-US" dirty="0"/>
              <a:t>Anonymous methods</a:t>
            </a:r>
          </a:p>
          <a:p>
            <a:pPr lvl="2"/>
            <a:r>
              <a:rPr lang="en-US" dirty="0"/>
              <a:t>delegate()</a:t>
            </a:r>
          </a:p>
          <a:p>
            <a:pPr lvl="1"/>
            <a:r>
              <a:rPr lang="en-US" dirty="0"/>
              <a:t>Reference to a method (name without </a:t>
            </a:r>
            <a:r>
              <a:rPr lang="en-US" dirty="0" err="1"/>
              <a:t>parens</a:t>
            </a:r>
            <a:r>
              <a:rPr lang="en-US" dirty="0"/>
              <a:t>)</a:t>
            </a:r>
          </a:p>
          <a:p>
            <a:pPr lvl="2"/>
            <a:r>
              <a:rPr lang="en-US" dirty="0"/>
              <a:t>Can be a local method</a:t>
            </a:r>
          </a:p>
          <a:p>
            <a:pPr lvl="1"/>
            <a:r>
              <a:rPr lang="en-US" dirty="0"/>
              <a:t>Lambdas	</a:t>
            </a:r>
          </a:p>
          <a:p>
            <a:pPr marL="0" indent="0">
              <a:buNone/>
            </a:pPr>
            <a:endParaRPr lang="en-US" dirty="0"/>
          </a:p>
        </p:txBody>
      </p:sp>
    </p:spTree>
    <p:extLst>
      <p:ext uri="{BB962C8B-B14F-4D97-AF65-F5344CB8AC3E}">
        <p14:creationId xmlns:p14="http://schemas.microsoft.com/office/powerpoint/2010/main" val="24838326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fade">
                                      <p:cBhvr>
                                        <p:cTn id="30" dur="500"/>
                                        <p:tgtEl>
                                          <p:spTgt spid="3">
                                            <p:txEl>
                                              <p:pRg st="7" end="7"/>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fade">
                                      <p:cBhvr>
                                        <p:cTn id="33"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Delegates – functions as data</a:t>
            </a:r>
          </a:p>
        </p:txBody>
      </p:sp>
      <p:sp>
        <p:nvSpPr>
          <p:cNvPr id="3" name="Content Placeholder 2"/>
          <p:cNvSpPr>
            <a:spLocks noGrp="1"/>
          </p:cNvSpPr>
          <p:nvPr>
            <p:ph idx="1"/>
          </p:nvPr>
        </p:nvSpPr>
        <p:spPr>
          <a:xfrm>
            <a:off x="2019300" y="1825625"/>
            <a:ext cx="9334500" cy="4351338"/>
          </a:xfrm>
        </p:spPr>
        <p:txBody>
          <a:bodyPr>
            <a:normAutofit/>
          </a:bodyPr>
          <a:lstStyle/>
          <a:p>
            <a:r>
              <a:rPr lang="en-US" dirty="0"/>
              <a:t>Generic delegate types (Action, Func)</a:t>
            </a:r>
          </a:p>
          <a:p>
            <a:r>
              <a:rPr lang="en-US" dirty="0"/>
              <a:t>Type safe function pointers</a:t>
            </a:r>
          </a:p>
          <a:p>
            <a:pPr lvl="1"/>
            <a:r>
              <a:rPr lang="en-US" strike="sngStrike" dirty="0" err="1"/>
              <a:t>System.Delegate</a:t>
            </a:r>
            <a:r>
              <a:rPr lang="en-US" strike="sngStrike" dirty="0"/>
              <a:t> and inherited types </a:t>
            </a:r>
          </a:p>
          <a:p>
            <a:pPr lvl="2"/>
            <a:r>
              <a:rPr lang="en-US" strike="sngStrike" dirty="0"/>
              <a:t>“Named” in docs</a:t>
            </a:r>
          </a:p>
          <a:p>
            <a:pPr lvl="1"/>
            <a:r>
              <a:rPr lang="en-US" strike="sngStrike" dirty="0"/>
              <a:t>Anonymous methods</a:t>
            </a:r>
          </a:p>
          <a:p>
            <a:pPr lvl="2"/>
            <a:r>
              <a:rPr lang="en-US" strike="sngStrike" dirty="0"/>
              <a:t>delegate()</a:t>
            </a:r>
          </a:p>
          <a:p>
            <a:pPr lvl="1"/>
            <a:r>
              <a:rPr lang="en-US" dirty="0"/>
              <a:t>Reference to a method (name without </a:t>
            </a:r>
            <a:r>
              <a:rPr lang="en-US" dirty="0" err="1"/>
              <a:t>parens</a:t>
            </a:r>
            <a:r>
              <a:rPr lang="en-US" dirty="0"/>
              <a:t>)</a:t>
            </a:r>
          </a:p>
          <a:p>
            <a:pPr lvl="2"/>
            <a:r>
              <a:rPr lang="en-US" dirty="0"/>
              <a:t>Can be a local method</a:t>
            </a:r>
          </a:p>
          <a:p>
            <a:pPr lvl="1"/>
            <a:r>
              <a:rPr lang="en-US" dirty="0"/>
              <a:t>Lambdas	</a:t>
            </a:r>
          </a:p>
          <a:p>
            <a:pPr marL="0" indent="0">
              <a:buNone/>
            </a:pPr>
            <a:endParaRPr lang="en-US" dirty="0"/>
          </a:p>
        </p:txBody>
      </p:sp>
    </p:spTree>
    <p:extLst>
      <p:ext uri="{BB962C8B-B14F-4D97-AF65-F5344CB8AC3E}">
        <p14:creationId xmlns:p14="http://schemas.microsoft.com/office/powerpoint/2010/main" val="171534591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 Placeholder 4"/>
          <p:cNvSpPr>
            <a:spLocks noGrp="1"/>
          </p:cNvSpPr>
          <p:nvPr>
            <p:ph type="body" idx="1"/>
          </p:nvPr>
        </p:nvSpPr>
        <p:spPr>
          <a:xfrm>
            <a:off x="6096000" y="4464911"/>
            <a:ext cx="5181600" cy="1393820"/>
          </a:xfrm>
        </p:spPr>
        <p:txBody>
          <a:bodyPr>
            <a:normAutofit/>
          </a:bodyPr>
          <a:lstStyle/>
          <a:p>
            <a:r>
              <a:rPr lang="en-US" dirty="0"/>
              <a:t>Lambda</a:t>
            </a:r>
          </a:p>
          <a:p>
            <a:r>
              <a:rPr lang="en-US" dirty="0"/>
              <a:t>Function</a:t>
            </a:r>
          </a:p>
          <a:p>
            <a:r>
              <a:rPr lang="en-US" dirty="0"/>
              <a:t>Local Function</a:t>
            </a:r>
          </a:p>
          <a:p>
            <a:endParaRPr lang="en-US" dirty="0"/>
          </a:p>
        </p:txBody>
      </p:sp>
      <p:sp>
        <p:nvSpPr>
          <p:cNvPr id="4" name="Title 3"/>
          <p:cNvSpPr>
            <a:spLocks noGrp="1"/>
          </p:cNvSpPr>
          <p:nvPr>
            <p:ph type="title"/>
          </p:nvPr>
        </p:nvSpPr>
        <p:spPr>
          <a:xfrm>
            <a:off x="768096" y="2831592"/>
            <a:ext cx="10363200" cy="762000"/>
          </a:xfrm>
        </p:spPr>
        <p:txBody>
          <a:bodyPr>
            <a:normAutofit fontScale="90000"/>
          </a:bodyPr>
          <a:lstStyle/>
          <a:p>
            <a:r>
              <a:rPr lang="en-US" sz="13800" dirty="0"/>
              <a:t>Demo!</a:t>
            </a:r>
          </a:p>
        </p:txBody>
      </p:sp>
    </p:spTree>
    <p:extLst>
      <p:ext uri="{BB962C8B-B14F-4D97-AF65-F5344CB8AC3E}">
        <p14:creationId xmlns:p14="http://schemas.microsoft.com/office/powerpoint/2010/main" val="225508317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930400"/>
            <a:ext cx="10972800" cy="762000"/>
          </a:xfrm>
          <a:noFill/>
          <a:ln w="9525">
            <a:noFill/>
            <a:miter lim="800000"/>
            <a:headEnd/>
            <a:tailEnd/>
          </a:ln>
        </p:spPr>
        <p:txBody>
          <a:bodyPr vert="horz" wrap="square" lIns="121920" tIns="60960" rIns="121920" bIns="60960" numCol="1" anchor="ctr" anchorCtr="0" compatLnSpc="1">
            <a:prstTxWarp prst="textNoShape">
              <a:avLst/>
            </a:prstTxWarp>
            <a:normAutofit fontScale="90000"/>
          </a:bodyPr>
          <a:lstStyle/>
          <a:p>
            <a:r>
              <a:rPr lang="en-US" sz="6400" dirty="0">
                <a:solidFill>
                  <a:schemeClr val="tx1"/>
                </a:solidFill>
              </a:rPr>
              <a:t>f</a:t>
            </a:r>
            <a:br>
              <a:rPr lang="en-US" sz="6400" dirty="0">
                <a:solidFill>
                  <a:schemeClr val="tx1"/>
                </a:solidFill>
              </a:rPr>
            </a:br>
            <a:r>
              <a:rPr lang="en-US" sz="6400" dirty="0">
                <a:solidFill>
                  <a:schemeClr val="tx1"/>
                </a:solidFill>
              </a:rPr>
              <a:t>Delegate</a:t>
            </a:r>
            <a:br>
              <a:rPr lang="en-US" sz="6400" dirty="0">
                <a:solidFill>
                  <a:schemeClr val="tx1"/>
                </a:solidFill>
              </a:rPr>
            </a:br>
            <a:r>
              <a:rPr lang="en-US" sz="6400" dirty="0">
                <a:solidFill>
                  <a:schemeClr val="tx1"/>
                </a:solidFill>
              </a:rPr>
              <a:t>Lambda</a:t>
            </a:r>
            <a:br>
              <a:rPr lang="en-US" sz="6400" dirty="0">
                <a:solidFill>
                  <a:schemeClr val="tx1"/>
                </a:solidFill>
              </a:rPr>
            </a:br>
            <a:r>
              <a:rPr lang="en-US" sz="6400" dirty="0" err="1">
                <a:solidFill>
                  <a:schemeClr val="tx1"/>
                </a:solidFill>
              </a:rPr>
              <a:t>func</a:t>
            </a:r>
            <a:endParaRPr lang="en-US" sz="6400" dirty="0">
              <a:solidFill>
                <a:schemeClr val="tx1"/>
              </a:solidFill>
            </a:endParaRPr>
          </a:p>
        </p:txBody>
      </p:sp>
      <p:sp>
        <p:nvSpPr>
          <p:cNvPr id="3" name="Content Placeholder 2"/>
          <p:cNvSpPr>
            <a:spLocks noGrp="1"/>
          </p:cNvSpPr>
          <p:nvPr>
            <p:ph idx="1"/>
          </p:nvPr>
        </p:nvSpPr>
        <p:spPr>
          <a:xfrm>
            <a:off x="838200" y="4004734"/>
            <a:ext cx="10515600" cy="2172229"/>
          </a:xfrm>
        </p:spPr>
        <p:txBody>
          <a:bodyPr>
            <a:normAutofit/>
          </a:bodyPr>
          <a:lstStyle/>
          <a:p>
            <a:pPr marL="0" indent="0" algn="ctr">
              <a:buNone/>
            </a:pPr>
            <a:r>
              <a:rPr lang="en-US" sz="4400" dirty="0">
                <a:solidFill>
                  <a:schemeClr val="accent1">
                    <a:lumMod val="75000"/>
                  </a:schemeClr>
                </a:solidFill>
              </a:rPr>
              <a:t>Are the same in today’s context</a:t>
            </a:r>
            <a:endParaRPr lang="en-US" sz="4000" dirty="0">
              <a:solidFill>
                <a:schemeClr val="accent1">
                  <a:lumMod val="75000"/>
                </a:schemeClr>
              </a:solidFill>
            </a:endParaRPr>
          </a:p>
          <a:p>
            <a:pPr marL="0" indent="0" algn="ctr">
              <a:buNone/>
            </a:pPr>
            <a:endParaRPr lang="en-US" sz="4400" dirty="0">
              <a:solidFill>
                <a:schemeClr val="accent1">
                  <a:lumMod val="75000"/>
                </a:schemeClr>
              </a:solidFill>
            </a:endParaRPr>
          </a:p>
        </p:txBody>
      </p:sp>
    </p:spTree>
    <p:extLst>
      <p:ext uri="{BB962C8B-B14F-4D97-AF65-F5344CB8AC3E}">
        <p14:creationId xmlns:p14="http://schemas.microsoft.com/office/powerpoint/2010/main" val="374833621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00100" y="683418"/>
            <a:ext cx="10515600" cy="5491163"/>
          </a:xfrm>
        </p:spPr>
        <p:txBody>
          <a:bodyPr>
            <a:normAutofit/>
          </a:bodyPr>
          <a:lstStyle/>
          <a:p>
            <a:r>
              <a:rPr lang="en-US" sz="3000" dirty="0"/>
              <a:t>Delegates are code fragments that can be stored to execute later</a:t>
            </a:r>
          </a:p>
          <a:p>
            <a:r>
              <a:rPr lang="en-US" b="1" dirty="0">
                <a:latin typeface="Courier New" panose="02070309020205020404" pitchFamily="49" charset="0"/>
                <a:cs typeface="Courier New" panose="02070309020205020404" pitchFamily="49" charset="0"/>
              </a:rPr>
              <a:t>Func&lt;T&gt;</a:t>
            </a:r>
          </a:p>
          <a:p>
            <a:pPr lvl="1"/>
            <a:r>
              <a:rPr lang="en-US" b="1" dirty="0">
                <a:latin typeface="Courier New" panose="02070309020205020404" pitchFamily="49" charset="0"/>
                <a:cs typeface="Courier New" panose="02070309020205020404" pitchFamily="49" charset="0"/>
              </a:rPr>
              <a:t>Func&lt;T&lt;T1&lt;T2&gt;&gt;&gt;</a:t>
            </a:r>
          </a:p>
          <a:p>
            <a:r>
              <a:rPr lang="en-US" b="1" dirty="0">
                <a:latin typeface="Courier New" panose="02070309020205020404" pitchFamily="49" charset="0"/>
                <a:cs typeface="Courier New" panose="02070309020205020404" pitchFamily="49" charset="0"/>
              </a:rPr>
              <a:t>Func&lt;T1, T2&gt;</a:t>
            </a:r>
          </a:p>
          <a:p>
            <a:pPr lvl="1"/>
            <a:r>
              <a:rPr lang="en-US" b="1" dirty="0">
                <a:latin typeface="Courier New" panose="02070309020205020404" pitchFamily="49" charset="0"/>
                <a:cs typeface="Courier New" panose="02070309020205020404" pitchFamily="49" charset="0"/>
              </a:rPr>
              <a:t>Func&lt;</a:t>
            </a:r>
            <a:r>
              <a:rPr lang="en-US" b="1" dirty="0" err="1">
                <a:latin typeface="Courier New" panose="02070309020205020404" pitchFamily="49" charset="0"/>
                <a:cs typeface="Courier New" panose="02070309020205020404" pitchFamily="49" charset="0"/>
              </a:rPr>
              <a:t>TParam</a:t>
            </a:r>
            <a:r>
              <a:rPr lang="en-US" b="1" dirty="0">
                <a:latin typeface="Courier New" panose="02070309020205020404" pitchFamily="49" charset="0"/>
                <a:cs typeface="Courier New" panose="02070309020205020404" pitchFamily="49" charset="0"/>
              </a:rPr>
              <a:t>, T&lt;T1&lt;T2&gt;&gt;&gt;</a:t>
            </a:r>
          </a:p>
          <a:p>
            <a:pPr lvl="1"/>
            <a:r>
              <a:rPr lang="en-US" b="1" dirty="0">
                <a:latin typeface="Courier New" panose="02070309020205020404" pitchFamily="49" charset="0"/>
                <a:cs typeface="Courier New" panose="02070309020205020404" pitchFamily="49" charset="0"/>
              </a:rPr>
              <a:t>Func&lt;int, Task&lt;</a:t>
            </a:r>
            <a:r>
              <a:rPr lang="en-US" b="1" dirty="0" err="1">
                <a:latin typeface="Courier New" panose="02070309020205020404" pitchFamily="49" charset="0"/>
                <a:cs typeface="Courier New" panose="02070309020205020404" pitchFamily="49" charset="0"/>
              </a:rPr>
              <a:t>DataResult</a:t>
            </a:r>
            <a:r>
              <a:rPr lang="en-US" b="1" dirty="0">
                <a:latin typeface="Courier New" panose="02070309020205020404" pitchFamily="49" charset="0"/>
                <a:cs typeface="Courier New" panose="02070309020205020404" pitchFamily="49" charset="0"/>
              </a:rPr>
              <a:t>&lt;List&lt;Student&gt;&gt;&gt;&gt;</a:t>
            </a:r>
          </a:p>
          <a:p>
            <a:r>
              <a:rPr lang="en-US" b="1" dirty="0">
                <a:latin typeface="Courier New" panose="02070309020205020404" pitchFamily="49" charset="0"/>
                <a:cs typeface="Courier New" panose="02070309020205020404" pitchFamily="49" charset="0"/>
              </a:rPr>
              <a:t>=&gt;</a:t>
            </a:r>
          </a:p>
          <a:p>
            <a:pPr lvl="1"/>
            <a:r>
              <a:rPr lang="en-US" b="1" dirty="0">
                <a:solidFill>
                  <a:srgbClr val="7030A0"/>
                </a:solidFill>
                <a:latin typeface="Courier New" panose="02070309020205020404" pitchFamily="49" charset="0"/>
                <a:cs typeface="Courier New" panose="02070309020205020404" pitchFamily="49" charset="0"/>
              </a:rPr>
              <a:t>Func&lt;int, int&gt; f1 = </a:t>
            </a:r>
            <a:r>
              <a:rPr lang="en-US" b="1" dirty="0">
                <a:latin typeface="Courier New" panose="02070309020205020404" pitchFamily="49" charset="0"/>
                <a:cs typeface="Courier New" panose="02070309020205020404" pitchFamily="49" charset="0"/>
              </a:rPr>
              <a:t>x =&gt; x + 2;</a:t>
            </a:r>
          </a:p>
          <a:p>
            <a:pPr lvl="1"/>
            <a:r>
              <a:rPr lang="en-US" b="1" dirty="0">
                <a:solidFill>
                  <a:srgbClr val="7030A0"/>
                </a:solidFill>
                <a:latin typeface="Courier New" panose="02070309020205020404" pitchFamily="49" charset="0"/>
                <a:cs typeface="Courier New" panose="02070309020205020404" pitchFamily="49" charset="0"/>
              </a:rPr>
              <a:t>Func&lt;int&gt; f2 = </a:t>
            </a:r>
            <a:r>
              <a:rPr lang="en-US" b="1" dirty="0">
                <a:latin typeface="Courier New" panose="02070309020205020404" pitchFamily="49" charset="0"/>
                <a:cs typeface="Courier New" panose="02070309020205020404" pitchFamily="49" charset="0"/>
              </a:rPr>
              <a:t>() =&gt; 42;</a:t>
            </a:r>
          </a:p>
          <a:p>
            <a:pPr lvl="1"/>
            <a:r>
              <a:rPr lang="en-US" b="1" dirty="0">
                <a:solidFill>
                  <a:srgbClr val="7030A0"/>
                </a:solidFill>
                <a:latin typeface="Courier New" panose="02070309020205020404" pitchFamily="49" charset="0"/>
                <a:cs typeface="Courier New" panose="02070309020205020404" pitchFamily="49" charset="0"/>
              </a:rPr>
              <a:t>Func&lt;int, int, int&gt; f3 </a:t>
            </a:r>
            <a:r>
              <a:rPr lang="en-US" b="1" dirty="0">
                <a:latin typeface="Courier New" panose="02070309020205020404" pitchFamily="49" charset="0"/>
                <a:cs typeface="Courier New" panose="02070309020205020404" pitchFamily="49" charset="0"/>
              </a:rPr>
              <a:t>= (x, y) =&gt; x + y;</a:t>
            </a:r>
          </a:p>
          <a:p>
            <a:r>
              <a:rPr lang="en-US" b="1" dirty="0">
                <a:latin typeface="Courier New" panose="02070309020205020404" pitchFamily="49" charset="0"/>
                <a:cs typeface="Courier New" panose="02070309020205020404" pitchFamily="49" charset="0"/>
              </a:rPr>
              <a:t>...Where&lt;T&gt;(Func&lt;T, bool&gt; predicate)</a:t>
            </a:r>
          </a:p>
          <a:p>
            <a:pPr lvl="1"/>
            <a:r>
              <a:rPr lang="en-US" b="1" dirty="0">
                <a:latin typeface="Courier New" panose="02070309020205020404" pitchFamily="49" charset="0"/>
                <a:cs typeface="Courier New" panose="02070309020205020404" pitchFamily="49" charset="0"/>
              </a:rPr>
              <a:t>var y = </a:t>
            </a:r>
            <a:r>
              <a:rPr lang="en-US" b="1" dirty="0" err="1">
                <a:latin typeface="Courier New" panose="02070309020205020404" pitchFamily="49" charset="0"/>
                <a:cs typeface="Courier New" panose="02070309020205020404" pitchFamily="49" charset="0"/>
              </a:rPr>
              <a:t>list.Where</a:t>
            </a:r>
            <a:r>
              <a:rPr lang="en-US" b="1" dirty="0">
                <a:latin typeface="Courier New" panose="02070309020205020404" pitchFamily="49" charset="0"/>
                <a:cs typeface="Courier New" panose="02070309020205020404" pitchFamily="49" charset="0"/>
              </a:rPr>
              <a:t>(z =&gt; </a:t>
            </a:r>
            <a:r>
              <a:rPr lang="en-US" b="1" dirty="0" err="1">
                <a:latin typeface="Courier New" panose="02070309020205020404" pitchFamily="49" charset="0"/>
                <a:cs typeface="Courier New" panose="02070309020205020404" pitchFamily="49" charset="0"/>
              </a:rPr>
              <a:t>z.Id</a:t>
            </a:r>
            <a:r>
              <a:rPr lang="en-US" b="1" dirty="0">
                <a:latin typeface="Courier New" panose="02070309020205020404" pitchFamily="49" charset="0"/>
                <a:cs typeface="Courier New" panose="02070309020205020404" pitchFamily="49" charset="0"/>
              </a:rPr>
              <a:t> == x);</a:t>
            </a:r>
          </a:p>
          <a:p>
            <a:pPr lvl="1"/>
            <a:endParaRPr lang="en-US" b="1"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913790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fade">
                                      <p:cBhvr>
                                        <p:cTn id="52" dur="500"/>
                                        <p:tgtEl>
                                          <p:spTgt spid="3">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3">
                                            <p:txEl>
                                              <p:pRg st="10" end="10"/>
                                            </p:txEl>
                                          </p:spTgt>
                                        </p:tgtEl>
                                        <p:attrNameLst>
                                          <p:attrName>style.visibility</p:attrName>
                                        </p:attrNameLst>
                                      </p:cBhvr>
                                      <p:to>
                                        <p:strVal val="visible"/>
                                      </p:to>
                                    </p:set>
                                    <p:animEffect transition="in" filter="fade">
                                      <p:cBhvr>
                                        <p:cTn id="57" dur="500"/>
                                        <p:tgtEl>
                                          <p:spTgt spid="3">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3">
                                            <p:txEl>
                                              <p:pRg st="11" end="11"/>
                                            </p:txEl>
                                          </p:spTgt>
                                        </p:tgtEl>
                                        <p:attrNameLst>
                                          <p:attrName>style.visibility</p:attrName>
                                        </p:attrNameLst>
                                      </p:cBhvr>
                                      <p:to>
                                        <p:strVal val="visible"/>
                                      </p:to>
                                    </p:set>
                                    <p:animEffect transition="in" filter="fade">
                                      <p:cBhvr>
                                        <p:cTn id="62"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LINQ</a:t>
            </a:r>
          </a:p>
        </p:txBody>
      </p:sp>
      <p:sp>
        <p:nvSpPr>
          <p:cNvPr id="3" name="Content Placeholder 2"/>
          <p:cNvSpPr>
            <a:spLocks noGrp="1"/>
          </p:cNvSpPr>
          <p:nvPr>
            <p:ph idx="1"/>
          </p:nvPr>
        </p:nvSpPr>
        <p:spPr>
          <a:xfrm>
            <a:off x="838200" y="1690688"/>
            <a:ext cx="10515600" cy="4502288"/>
          </a:xfrm>
        </p:spPr>
        <p:txBody>
          <a:bodyPr>
            <a:normAutofit/>
          </a:bodyPr>
          <a:lstStyle/>
          <a:p>
            <a:r>
              <a:rPr lang="en-US" dirty="0"/>
              <a:t>Select, Where, </a:t>
            </a:r>
            <a:r>
              <a:rPr lang="en-US" dirty="0" err="1"/>
              <a:t>OrderBy</a:t>
            </a:r>
            <a:r>
              <a:rPr lang="en-US" dirty="0"/>
              <a:t> etc. are higher order functions</a:t>
            </a:r>
          </a:p>
          <a:p>
            <a:r>
              <a:rPr lang="en-US" dirty="0"/>
              <a:t>They are pure because they return a new list</a:t>
            </a:r>
          </a:p>
          <a:p>
            <a:r>
              <a:rPr lang="en-US" dirty="0"/>
              <a:t>Lambdas are not free, especially with closures</a:t>
            </a:r>
          </a:p>
          <a:p>
            <a:pPr marL="457200" lvl="1" indent="0">
              <a:buNone/>
            </a:pPr>
            <a:r>
              <a:rPr lang="en-US" b="1" dirty="0">
                <a:latin typeface="Courier New" panose="02070309020205020404" pitchFamily="49" charset="0"/>
                <a:cs typeface="Courier New" panose="02070309020205020404" pitchFamily="49" charset="0"/>
              </a:rPr>
              <a:t>var x = 42; </a:t>
            </a:r>
          </a:p>
          <a:p>
            <a:pPr marL="457200" lvl="1" indent="0">
              <a:buNone/>
            </a:pPr>
            <a:r>
              <a:rPr lang="en-US" b="1" dirty="0">
                <a:latin typeface="Courier New" panose="02070309020205020404" pitchFamily="49" charset="0"/>
                <a:cs typeface="Courier New" panose="02070309020205020404" pitchFamily="49" charset="0"/>
              </a:rPr>
              <a:t>var y = </a:t>
            </a:r>
            <a:r>
              <a:rPr lang="en-US" b="1" dirty="0" err="1">
                <a:latin typeface="Courier New" panose="02070309020205020404" pitchFamily="49" charset="0"/>
                <a:cs typeface="Courier New" panose="02070309020205020404" pitchFamily="49" charset="0"/>
              </a:rPr>
              <a:t>list.Where</a:t>
            </a:r>
            <a:r>
              <a:rPr lang="en-US" b="1" dirty="0">
                <a:latin typeface="Courier New" panose="02070309020205020404" pitchFamily="49" charset="0"/>
                <a:cs typeface="Courier New" panose="02070309020205020404" pitchFamily="49" charset="0"/>
              </a:rPr>
              <a:t>(z =&gt; </a:t>
            </a:r>
            <a:r>
              <a:rPr lang="en-US" b="1" dirty="0" err="1">
                <a:latin typeface="Courier New" panose="02070309020205020404" pitchFamily="49" charset="0"/>
                <a:cs typeface="Courier New" panose="02070309020205020404" pitchFamily="49" charset="0"/>
              </a:rPr>
              <a:t>z.Id</a:t>
            </a:r>
            <a:r>
              <a:rPr lang="en-US" b="1" dirty="0">
                <a:latin typeface="Courier New" panose="02070309020205020404" pitchFamily="49" charset="0"/>
                <a:cs typeface="Courier New" panose="02070309020205020404" pitchFamily="49" charset="0"/>
              </a:rPr>
              <a:t> == x);</a:t>
            </a:r>
          </a:p>
          <a:p>
            <a:pPr lvl="1"/>
            <a:r>
              <a:rPr lang="en-US" dirty="0"/>
              <a:t>In memory loops are faster in high performance code (like .NET framework)</a:t>
            </a:r>
          </a:p>
          <a:p>
            <a:pPr lvl="1"/>
            <a:r>
              <a:rPr lang="en-US" dirty="0"/>
              <a:t>For your code, they are almost certainly close enough to free</a:t>
            </a:r>
          </a:p>
          <a:p>
            <a:r>
              <a:rPr lang="en-US" dirty="0"/>
              <a:t>Expression trees contain code definition</a:t>
            </a:r>
          </a:p>
          <a:p>
            <a:pPr lvl="1"/>
            <a:r>
              <a:rPr lang="en-US" dirty="0"/>
              <a:t>Can be understood in different languages</a:t>
            </a:r>
          </a:p>
          <a:p>
            <a:pPr lvl="1"/>
            <a:r>
              <a:rPr lang="en-US" dirty="0"/>
              <a:t>Like TSQL</a:t>
            </a:r>
          </a:p>
          <a:p>
            <a:pPr marL="0" indent="0">
              <a:buNone/>
            </a:pPr>
            <a:endParaRPr lang="en-US" dirty="0"/>
          </a:p>
        </p:txBody>
      </p:sp>
    </p:spTree>
    <p:extLst>
      <p:ext uri="{BB962C8B-B14F-4D97-AF65-F5344CB8AC3E}">
        <p14:creationId xmlns:p14="http://schemas.microsoft.com/office/powerpoint/2010/main" val="2101315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Effect transition="in" filter="fade">
                                      <p:cBhvr>
                                        <p:cTn id="35" dur="500"/>
                                        <p:tgtEl>
                                          <p:spTgt spid="3">
                                            <p:txEl>
                                              <p:pRg st="6" end="6"/>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3">
                                            <p:txEl>
                                              <p:pRg st="7" end="7"/>
                                            </p:txEl>
                                          </p:spTgt>
                                        </p:tgtEl>
                                        <p:attrNameLst>
                                          <p:attrName>style.visibility</p:attrName>
                                        </p:attrNameLst>
                                      </p:cBhvr>
                                      <p:to>
                                        <p:strVal val="visible"/>
                                      </p:to>
                                    </p:set>
                                    <p:animEffect transition="in" filter="fade">
                                      <p:cBhvr>
                                        <p:cTn id="40" dur="500"/>
                                        <p:tgtEl>
                                          <p:spTgt spid="3">
                                            <p:txEl>
                                              <p:pRg st="7" end="7"/>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3">
                                            <p:txEl>
                                              <p:pRg st="8" end="8"/>
                                            </p:txEl>
                                          </p:spTgt>
                                        </p:tgtEl>
                                        <p:attrNameLst>
                                          <p:attrName>style.visibility</p:attrName>
                                        </p:attrNameLst>
                                      </p:cBhvr>
                                      <p:to>
                                        <p:strVal val="visible"/>
                                      </p:to>
                                    </p:set>
                                    <p:animEffect transition="in" filter="fade">
                                      <p:cBhvr>
                                        <p:cTn id="45" dur="500"/>
                                        <p:tgtEl>
                                          <p:spTgt spid="3">
                                            <p:txEl>
                                              <p:pRg st="8" end="8"/>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3">
                                            <p:txEl>
                                              <p:pRg st="9" end="9"/>
                                            </p:txEl>
                                          </p:spTgt>
                                        </p:tgtEl>
                                        <p:attrNameLst>
                                          <p:attrName>style.visibility</p:attrName>
                                        </p:attrNameLst>
                                      </p:cBhvr>
                                      <p:to>
                                        <p:strVal val="visible"/>
                                      </p:to>
                                    </p:set>
                                    <p:animEffect transition="in" filter="fade">
                                      <p:cBhvr>
                                        <p:cTn id="50"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00100" y="685800"/>
            <a:ext cx="10515600" cy="5410200"/>
          </a:xfrm>
        </p:spPr>
        <p:txBody>
          <a:bodyPr>
            <a:normAutofit/>
          </a:bodyPr>
          <a:lstStyle/>
          <a:p>
            <a:r>
              <a:rPr lang="en-US" sz="3000" dirty="0"/>
              <a:t>Action: Delegates that don’t return a value</a:t>
            </a:r>
          </a:p>
          <a:p>
            <a:r>
              <a:rPr lang="en-US" b="1" dirty="0">
                <a:latin typeface="Courier New" panose="02070309020205020404" pitchFamily="49" charset="0"/>
                <a:cs typeface="Courier New" panose="02070309020205020404" pitchFamily="49" charset="0"/>
              </a:rPr>
              <a:t>Action&lt;T&gt;</a:t>
            </a:r>
          </a:p>
          <a:p>
            <a:pPr lvl="1"/>
            <a:r>
              <a:rPr lang="en-US" b="1" dirty="0">
                <a:latin typeface="Courier New" panose="02070309020205020404" pitchFamily="49" charset="0"/>
                <a:cs typeface="Courier New" panose="02070309020205020404" pitchFamily="49" charset="0"/>
              </a:rPr>
              <a:t>Action&lt;T&lt;T1&lt;T2&gt;&gt;&gt;</a:t>
            </a:r>
          </a:p>
          <a:p>
            <a:r>
              <a:rPr lang="en-US" sz="3000" dirty="0"/>
              <a:t>Not pure (unless trivial)</a:t>
            </a:r>
          </a:p>
          <a:p>
            <a:r>
              <a:rPr lang="en-US" sz="3000" dirty="0"/>
              <a:t>Doesn’t interchange with Func (not polymorphic)</a:t>
            </a:r>
          </a:p>
          <a:p>
            <a:pPr lvl="1"/>
            <a:r>
              <a:rPr lang="en-US" b="1" dirty="0">
                <a:latin typeface="Courier New" panose="02070309020205020404" pitchFamily="49" charset="0"/>
                <a:cs typeface="Courier New" panose="02070309020205020404" pitchFamily="49" charset="0"/>
              </a:rPr>
              <a:t>...</a:t>
            </a:r>
            <a:r>
              <a:rPr lang="en-US" b="1" dirty="0" err="1">
                <a:latin typeface="Courier New" panose="02070309020205020404" pitchFamily="49" charset="0"/>
                <a:cs typeface="Courier New" panose="02070309020205020404" pitchFamily="49" charset="0"/>
              </a:rPr>
              <a:t>RecordTime</a:t>
            </a:r>
            <a:r>
              <a:rPr lang="en-US" b="1" dirty="0">
                <a:latin typeface="Courier New" panose="02070309020205020404" pitchFamily="49" charset="0"/>
                <a:cs typeface="Courier New" panose="02070309020205020404" pitchFamily="49" charset="0"/>
              </a:rPr>
              <a:t>&lt;T&gt;(Func&lt;T&gt; op)</a:t>
            </a:r>
          </a:p>
          <a:p>
            <a:pPr lvl="1"/>
            <a:r>
              <a:rPr lang="en-US" b="1" dirty="0">
                <a:latin typeface="Courier New" panose="02070309020205020404" pitchFamily="49" charset="0"/>
                <a:cs typeface="Courier New" panose="02070309020205020404" pitchFamily="49" charset="0"/>
              </a:rPr>
              <a:t>...</a:t>
            </a:r>
            <a:r>
              <a:rPr lang="en-US" b="1" dirty="0" err="1">
                <a:latin typeface="Courier New" panose="02070309020205020404" pitchFamily="49" charset="0"/>
                <a:cs typeface="Courier New" panose="02070309020205020404" pitchFamily="49" charset="0"/>
              </a:rPr>
              <a:t>RecordTime</a:t>
            </a:r>
            <a:r>
              <a:rPr lang="en-US" b="1" dirty="0">
                <a:latin typeface="Courier New" panose="02070309020205020404" pitchFamily="49" charset="0"/>
                <a:cs typeface="Courier New" panose="02070309020205020404" pitchFamily="49" charset="0"/>
              </a:rPr>
              <a:t>&lt;T&gt;(Func&lt;T, T2&gt; op)</a:t>
            </a:r>
          </a:p>
          <a:p>
            <a:pPr lvl="1"/>
            <a:r>
              <a:rPr lang="en-US" b="1" dirty="0">
                <a:latin typeface="Courier New" panose="02070309020205020404" pitchFamily="49" charset="0"/>
                <a:cs typeface="Courier New" panose="02070309020205020404" pitchFamily="49" charset="0"/>
              </a:rPr>
              <a:t>…</a:t>
            </a:r>
          </a:p>
          <a:p>
            <a:pPr lvl="1"/>
            <a:r>
              <a:rPr lang="en-US" b="1" dirty="0">
                <a:latin typeface="Courier New" panose="02070309020205020404" pitchFamily="49" charset="0"/>
                <a:cs typeface="Courier New" panose="02070309020205020404" pitchFamily="49" charset="0"/>
              </a:rPr>
              <a:t>...</a:t>
            </a:r>
            <a:r>
              <a:rPr lang="en-US" b="1" dirty="0" err="1">
                <a:latin typeface="Courier New" panose="02070309020205020404" pitchFamily="49" charset="0"/>
                <a:cs typeface="Courier New" panose="02070309020205020404" pitchFamily="49" charset="0"/>
              </a:rPr>
              <a:t>RecordTime</a:t>
            </a:r>
            <a:r>
              <a:rPr lang="en-US" b="1" dirty="0">
                <a:latin typeface="Courier New" panose="02070309020205020404" pitchFamily="49" charset="0"/>
                <a:cs typeface="Courier New" panose="02070309020205020404" pitchFamily="49" charset="0"/>
              </a:rPr>
              <a:t>&lt;T&gt;(Action&lt;T&gt; op)</a:t>
            </a:r>
          </a:p>
          <a:p>
            <a:pPr lvl="1"/>
            <a:r>
              <a:rPr lang="en-US" b="1" dirty="0">
                <a:latin typeface="Courier New" panose="02070309020205020404" pitchFamily="49" charset="0"/>
                <a:cs typeface="Courier New" panose="02070309020205020404" pitchFamily="49" charset="0"/>
              </a:rPr>
              <a:t>...</a:t>
            </a:r>
            <a:r>
              <a:rPr lang="en-US" b="1" dirty="0" err="1">
                <a:latin typeface="Courier New" panose="02070309020205020404" pitchFamily="49" charset="0"/>
                <a:cs typeface="Courier New" panose="02070309020205020404" pitchFamily="49" charset="0"/>
              </a:rPr>
              <a:t>RecordTime</a:t>
            </a:r>
            <a:r>
              <a:rPr lang="en-US" b="1" dirty="0">
                <a:latin typeface="Courier New" panose="02070309020205020404" pitchFamily="49" charset="0"/>
                <a:cs typeface="Courier New" panose="02070309020205020404" pitchFamily="49" charset="0"/>
              </a:rPr>
              <a:t>&lt;T&gt;(Action&lt;T, T2&gt; op)</a:t>
            </a:r>
          </a:p>
          <a:p>
            <a:pPr lvl="1"/>
            <a:endParaRPr lang="en-US" b="1" dirty="0">
              <a:latin typeface="Courier New" panose="02070309020205020404" pitchFamily="49" charset="0"/>
              <a:cs typeface="Courier New" panose="02070309020205020404" pitchFamily="49" charset="0"/>
            </a:endParaRPr>
          </a:p>
          <a:p>
            <a:endParaRPr lang="en-US" dirty="0"/>
          </a:p>
        </p:txBody>
      </p:sp>
      <p:sp>
        <p:nvSpPr>
          <p:cNvPr id="5" name="TextBox 4">
            <a:extLst>
              <a:ext uri="{FF2B5EF4-FFF2-40B4-BE49-F238E27FC236}">
                <a16:creationId xmlns:a16="http://schemas.microsoft.com/office/drawing/2014/main" id="{870DA15B-99D0-4D53-81F9-38D172430BC5}"/>
              </a:ext>
            </a:extLst>
          </p:cNvPr>
          <p:cNvSpPr txBox="1"/>
          <p:nvPr/>
        </p:nvSpPr>
        <p:spPr>
          <a:xfrm rot="21025963">
            <a:off x="7491523" y="2921169"/>
            <a:ext cx="1837362" cy="1015663"/>
          </a:xfrm>
          <a:prstGeom prst="rect">
            <a:avLst/>
          </a:prstGeom>
          <a:noFill/>
        </p:spPr>
        <p:txBody>
          <a:bodyPr wrap="none" rtlCol="0">
            <a:spAutoFit/>
          </a:bodyPr>
          <a:lstStyle/>
          <a:p>
            <a:r>
              <a:rPr lang="en-US" sz="6000" dirty="0">
                <a:solidFill>
                  <a:srgbClr val="C00000"/>
                </a:solidFill>
                <a:latin typeface="Forte" panose="03060902040502070203" pitchFamily="66" charset="0"/>
              </a:rPr>
              <a:t>Arity</a:t>
            </a:r>
          </a:p>
        </p:txBody>
      </p:sp>
    </p:spTree>
    <p:extLst>
      <p:ext uri="{BB962C8B-B14F-4D97-AF65-F5344CB8AC3E}">
        <p14:creationId xmlns:p14="http://schemas.microsoft.com/office/powerpoint/2010/main" val="2202594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childTnLst>
                                </p:cTn>
                              </p:par>
                              <p:par>
                                <p:cTn id="32" presetID="1" presetClass="entr" presetSubtype="0" fill="hold" nodeType="withEffect">
                                  <p:stCondLst>
                                    <p:cond delay="0"/>
                                  </p:stCondLst>
                                  <p:childTnLst>
                                    <p:set>
                                      <p:cBhvr>
                                        <p:cTn id="33" dur="1" fill="hold">
                                          <p:stCondLst>
                                            <p:cond delay="0"/>
                                          </p:stCondLst>
                                        </p:cTn>
                                        <p:tgtEl>
                                          <p:spTgt spid="3">
                                            <p:txEl>
                                              <p:pRg st="6" end="6"/>
                                            </p:txEl>
                                          </p:spTgt>
                                        </p:tgtEl>
                                        <p:attrNameLst>
                                          <p:attrName>style.visibility</p:attrName>
                                        </p:attrNameLst>
                                      </p:cBhvr>
                                      <p:to>
                                        <p:strVal val="visible"/>
                                      </p:to>
                                    </p:set>
                                  </p:childTnLst>
                                </p:cTn>
                              </p:par>
                              <p:par>
                                <p:cTn id="34" presetID="1" presetClass="entr" presetSubtype="0" fill="hold" nodeType="withEffect">
                                  <p:stCondLst>
                                    <p:cond delay="0"/>
                                  </p:stCondLst>
                                  <p:childTnLst>
                                    <p:set>
                                      <p:cBhvr>
                                        <p:cTn id="35"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5"/>
                                        </p:tgtEl>
                                        <p:attrNameLst>
                                          <p:attrName>style.visibility</p:attrName>
                                        </p:attrNameLst>
                                      </p:cBhvr>
                                      <p:to>
                                        <p:strVal val="visible"/>
                                      </p:to>
                                    </p:set>
                                    <p:animEffect transition="in" filter="wipe(left)">
                                      <p:cBhvr>
                                        <p:cTn id="40" dur="500"/>
                                        <p:tgtEl>
                                          <p:spTgt spid="5"/>
                                        </p:tgtEl>
                                      </p:cBhvr>
                                    </p:animEffec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
                                            <p:txEl>
                                              <p:pRg st="8" end="8"/>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p:bld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 Placeholder 4"/>
          <p:cNvSpPr>
            <a:spLocks noGrp="1"/>
          </p:cNvSpPr>
          <p:nvPr>
            <p:ph type="body" idx="1"/>
          </p:nvPr>
        </p:nvSpPr>
        <p:spPr>
          <a:xfrm>
            <a:off x="6096000" y="4464911"/>
            <a:ext cx="5181600" cy="1393820"/>
          </a:xfrm>
        </p:spPr>
        <p:txBody>
          <a:bodyPr>
            <a:normAutofit/>
          </a:bodyPr>
          <a:lstStyle/>
          <a:p>
            <a:r>
              <a:rPr lang="en-US" dirty="0"/>
              <a:t>Converting Delegates to each other</a:t>
            </a:r>
          </a:p>
          <a:p>
            <a:endParaRPr lang="en-US" dirty="0"/>
          </a:p>
        </p:txBody>
      </p:sp>
      <p:sp>
        <p:nvSpPr>
          <p:cNvPr id="4" name="Title 3"/>
          <p:cNvSpPr>
            <a:spLocks noGrp="1"/>
          </p:cNvSpPr>
          <p:nvPr>
            <p:ph type="title"/>
          </p:nvPr>
        </p:nvSpPr>
        <p:spPr>
          <a:xfrm>
            <a:off x="768096" y="2831592"/>
            <a:ext cx="10363200" cy="762000"/>
          </a:xfrm>
        </p:spPr>
        <p:txBody>
          <a:bodyPr>
            <a:normAutofit fontScale="90000"/>
          </a:bodyPr>
          <a:lstStyle/>
          <a:p>
            <a:r>
              <a:rPr lang="en-US" sz="13800" dirty="0"/>
              <a:t>Demo!</a:t>
            </a:r>
          </a:p>
        </p:txBody>
      </p:sp>
    </p:spTree>
    <p:extLst>
      <p:ext uri="{BB962C8B-B14F-4D97-AF65-F5344CB8AC3E}">
        <p14:creationId xmlns:p14="http://schemas.microsoft.com/office/powerpoint/2010/main" val="329064396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E3F2A-BFF1-4E1E-9D18-E28A66CDC23E}"/>
              </a:ext>
            </a:extLst>
          </p:cNvPr>
          <p:cNvSpPr>
            <a:spLocks noGrp="1"/>
          </p:cNvSpPr>
          <p:nvPr>
            <p:ph type="title"/>
          </p:nvPr>
        </p:nvSpPr>
        <p:spPr/>
        <p:txBody>
          <a:bodyPr/>
          <a:lstStyle/>
          <a:p>
            <a:r>
              <a:rPr lang="en-US" dirty="0"/>
              <a:t>Can convert delegate types to each other</a:t>
            </a:r>
          </a:p>
        </p:txBody>
      </p:sp>
      <p:sp>
        <p:nvSpPr>
          <p:cNvPr id="3" name="Content Placeholder 2">
            <a:extLst>
              <a:ext uri="{FF2B5EF4-FFF2-40B4-BE49-F238E27FC236}">
                <a16:creationId xmlns:a16="http://schemas.microsoft.com/office/drawing/2014/main" id="{9859E9CB-C864-4E85-91B3-BA365E8985CB}"/>
              </a:ext>
            </a:extLst>
          </p:cNvPr>
          <p:cNvSpPr>
            <a:spLocks noGrp="1"/>
          </p:cNvSpPr>
          <p:nvPr>
            <p:ph idx="1"/>
          </p:nvPr>
        </p:nvSpPr>
        <p:spPr>
          <a:xfrm>
            <a:off x="255103" y="1560580"/>
            <a:ext cx="11340549" cy="4482410"/>
          </a:xfrm>
        </p:spPr>
        <p:txBody>
          <a:bodyPr>
            <a:normAutofit fontScale="77500" lnSpcReduction="20000"/>
          </a:bodyPr>
          <a:lstStyle/>
          <a:p>
            <a:pPr marL="0" indent="0">
              <a:buNone/>
            </a:pP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public</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static</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class</a:t>
            </a:r>
            <a:r>
              <a:rPr lang="en-US" dirty="0">
                <a:solidFill>
                  <a:srgbClr val="000000"/>
                </a:solidFill>
                <a:latin typeface="Consolas" panose="020B0609020204030204" pitchFamily="49" charset="0"/>
              </a:rPr>
              <a:t> </a:t>
            </a:r>
            <a:r>
              <a:rPr lang="en-US" dirty="0" err="1">
                <a:solidFill>
                  <a:srgbClr val="2B91AF"/>
                </a:solidFill>
                <a:latin typeface="Consolas" panose="020B0609020204030204" pitchFamily="49" charset="0"/>
              </a:rPr>
              <a:t>ActionExt</a:t>
            </a:r>
            <a:endParaRPr lang="en-US" dirty="0">
              <a:solidFill>
                <a:srgbClr val="000000"/>
              </a:solidFill>
              <a:latin typeface="Consolas" panose="020B0609020204030204" pitchFamily="49" charset="0"/>
            </a:endParaRPr>
          </a:p>
          <a:p>
            <a:pPr marL="0" indent="0">
              <a:buNone/>
            </a:pPr>
            <a:r>
              <a:rPr lang="en-US" dirty="0">
                <a:solidFill>
                  <a:srgbClr val="000000"/>
                </a:solidFill>
                <a:latin typeface="Consolas" panose="020B0609020204030204" pitchFamily="49" charset="0"/>
              </a:rPr>
              <a:t>    {</a:t>
            </a:r>
          </a:p>
          <a:p>
            <a:pPr marL="0" indent="0">
              <a:buNone/>
            </a:pP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public</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static</a:t>
            </a:r>
            <a:r>
              <a:rPr lang="en-US" dirty="0">
                <a:solidFill>
                  <a:srgbClr val="000000"/>
                </a:solidFill>
                <a:latin typeface="Consolas" panose="020B0609020204030204" pitchFamily="49" charset="0"/>
              </a:rPr>
              <a:t> Func&lt;</a:t>
            </a:r>
            <a:r>
              <a:rPr lang="fr-FR" dirty="0" err="1">
                <a:solidFill>
                  <a:srgbClr val="000000"/>
                </a:solidFill>
                <a:latin typeface="Consolas" panose="020B0609020204030204" pitchFamily="49" charset="0"/>
              </a:rPr>
              <a:t>VoidType</a:t>
            </a:r>
            <a:r>
              <a:rPr lang="en-US" dirty="0">
                <a:solidFill>
                  <a:srgbClr val="000000"/>
                </a:solidFill>
                <a:latin typeface="Consolas" panose="020B0609020204030204" pitchFamily="49" charset="0"/>
              </a:rPr>
              <a:t>&gt; </a:t>
            </a:r>
            <a:r>
              <a:rPr lang="en-US" dirty="0" err="1">
                <a:solidFill>
                  <a:srgbClr val="000000"/>
                </a:solidFill>
                <a:latin typeface="Consolas" panose="020B0609020204030204" pitchFamily="49" charset="0"/>
              </a:rPr>
              <a:t>ToFunc</a:t>
            </a:r>
            <a:r>
              <a:rPr lang="en-US" dirty="0">
                <a:solidFill>
                  <a:srgbClr val="000000"/>
                </a:solidFill>
                <a:latin typeface="Consolas" panose="020B0609020204030204" pitchFamily="49" charset="0"/>
              </a:rPr>
              <a:t>(</a:t>
            </a:r>
            <a:r>
              <a:rPr lang="en-US" dirty="0">
                <a:solidFill>
                  <a:srgbClr val="0000FF"/>
                </a:solidFill>
                <a:latin typeface="Consolas" panose="020B0609020204030204" pitchFamily="49" charset="0"/>
              </a:rPr>
              <a:t>this</a:t>
            </a:r>
            <a:r>
              <a:rPr lang="en-US" dirty="0">
                <a:solidFill>
                  <a:srgbClr val="000000"/>
                </a:solidFill>
                <a:latin typeface="Consolas" panose="020B0609020204030204" pitchFamily="49" charset="0"/>
              </a:rPr>
              <a:t> Action action)</a:t>
            </a:r>
          </a:p>
          <a:p>
            <a:pPr marL="0" indent="0">
              <a:buNone/>
            </a:pPr>
            <a:r>
              <a:rPr lang="en-US" dirty="0">
                <a:solidFill>
                  <a:srgbClr val="000000"/>
                </a:solidFill>
                <a:latin typeface="Consolas" panose="020B0609020204030204" pitchFamily="49" charset="0"/>
              </a:rPr>
              <a:t>            =&gt; () =&gt; { action(); </a:t>
            </a:r>
            <a:r>
              <a:rPr lang="en-US" dirty="0">
                <a:solidFill>
                  <a:srgbClr val="0000FF"/>
                </a:solidFill>
                <a:latin typeface="Consolas" panose="020B0609020204030204" pitchFamily="49" charset="0"/>
              </a:rPr>
              <a:t>return</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VoidData</a:t>
            </a:r>
            <a:r>
              <a:rPr lang="en-US" dirty="0">
                <a:solidFill>
                  <a:srgbClr val="000000"/>
                </a:solidFill>
                <a:latin typeface="Consolas" panose="020B0609020204030204" pitchFamily="49" charset="0"/>
              </a:rPr>
              <a:t>; };</a:t>
            </a:r>
          </a:p>
          <a:p>
            <a:pPr marL="0" indent="0">
              <a:buNone/>
            </a:pPr>
            <a:endParaRPr lang="en-US" dirty="0">
              <a:solidFill>
                <a:srgbClr val="000000"/>
              </a:solidFill>
              <a:latin typeface="Consolas" panose="020B0609020204030204" pitchFamily="49" charset="0"/>
            </a:endParaRPr>
          </a:p>
          <a:p>
            <a:pPr marL="0" indent="0">
              <a:buNone/>
            </a:pP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public</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static</a:t>
            </a:r>
            <a:r>
              <a:rPr lang="en-US" dirty="0">
                <a:solidFill>
                  <a:srgbClr val="000000"/>
                </a:solidFill>
                <a:latin typeface="Consolas" panose="020B0609020204030204" pitchFamily="49" charset="0"/>
              </a:rPr>
              <a:t> Func&lt;T, </a:t>
            </a:r>
            <a:r>
              <a:rPr lang="fr-FR" dirty="0" err="1">
                <a:solidFill>
                  <a:srgbClr val="000000"/>
                </a:solidFill>
                <a:latin typeface="Consolas" panose="020B0609020204030204" pitchFamily="49" charset="0"/>
              </a:rPr>
              <a:t>VoidType</a:t>
            </a:r>
            <a:r>
              <a:rPr lang="en-US" dirty="0">
                <a:solidFill>
                  <a:srgbClr val="000000"/>
                </a:solidFill>
                <a:latin typeface="Consolas" panose="020B0609020204030204" pitchFamily="49" charset="0"/>
              </a:rPr>
              <a:t>&gt; </a:t>
            </a:r>
            <a:r>
              <a:rPr lang="en-US" dirty="0" err="1">
                <a:solidFill>
                  <a:srgbClr val="000000"/>
                </a:solidFill>
                <a:latin typeface="Consolas" panose="020B0609020204030204" pitchFamily="49" charset="0"/>
              </a:rPr>
              <a:t>ToFunc</a:t>
            </a:r>
            <a:r>
              <a:rPr lang="en-US" dirty="0">
                <a:solidFill>
                  <a:srgbClr val="000000"/>
                </a:solidFill>
                <a:latin typeface="Consolas" panose="020B0609020204030204" pitchFamily="49" charset="0"/>
              </a:rPr>
              <a:t>&lt;</a:t>
            </a:r>
            <a:r>
              <a:rPr lang="en-US" dirty="0">
                <a:solidFill>
                  <a:srgbClr val="2B91AF"/>
                </a:solidFill>
                <a:latin typeface="Consolas" panose="020B0609020204030204" pitchFamily="49" charset="0"/>
              </a:rPr>
              <a:t>T</a:t>
            </a:r>
            <a:r>
              <a:rPr lang="en-US" dirty="0">
                <a:solidFill>
                  <a:srgbClr val="000000"/>
                </a:solidFill>
                <a:latin typeface="Consolas" panose="020B0609020204030204" pitchFamily="49" charset="0"/>
              </a:rPr>
              <a:t>&gt;(</a:t>
            </a:r>
            <a:r>
              <a:rPr lang="en-US" dirty="0">
                <a:solidFill>
                  <a:srgbClr val="0000FF"/>
                </a:solidFill>
                <a:latin typeface="Consolas" panose="020B0609020204030204" pitchFamily="49" charset="0"/>
              </a:rPr>
              <a:t>this</a:t>
            </a:r>
            <a:r>
              <a:rPr lang="en-US" dirty="0">
                <a:solidFill>
                  <a:srgbClr val="000000"/>
                </a:solidFill>
                <a:latin typeface="Consolas" panose="020B0609020204030204" pitchFamily="49" charset="0"/>
              </a:rPr>
              <a:t> Action&lt;T&gt; action)</a:t>
            </a:r>
          </a:p>
          <a:p>
            <a:pPr marL="0" indent="0">
              <a:buNone/>
            </a:pPr>
            <a:r>
              <a:rPr lang="en-US" dirty="0">
                <a:solidFill>
                  <a:srgbClr val="000000"/>
                </a:solidFill>
                <a:latin typeface="Consolas" panose="020B0609020204030204" pitchFamily="49" charset="0"/>
              </a:rPr>
              <a:t>            =&gt; x =&gt; { action(x); </a:t>
            </a:r>
            <a:r>
              <a:rPr lang="en-US" dirty="0">
                <a:solidFill>
                  <a:srgbClr val="0000FF"/>
                </a:solidFill>
                <a:latin typeface="Consolas" panose="020B0609020204030204" pitchFamily="49" charset="0"/>
              </a:rPr>
              <a:t>return</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VoidData</a:t>
            </a:r>
            <a:r>
              <a:rPr lang="en-US" dirty="0">
                <a:solidFill>
                  <a:srgbClr val="000000"/>
                </a:solidFill>
                <a:latin typeface="Consolas" panose="020B0609020204030204" pitchFamily="49" charset="0"/>
              </a:rPr>
              <a:t>; };</a:t>
            </a:r>
          </a:p>
          <a:p>
            <a:pPr marL="0" indent="0">
              <a:buNone/>
            </a:pPr>
            <a:endParaRPr lang="en-US" dirty="0">
              <a:solidFill>
                <a:srgbClr val="000000"/>
              </a:solidFill>
              <a:latin typeface="Consolas" panose="020B0609020204030204" pitchFamily="49" charset="0"/>
            </a:endParaRPr>
          </a:p>
          <a:p>
            <a:pPr marL="0" indent="0">
              <a:buNone/>
            </a:pPr>
            <a:r>
              <a:rPr lang="fr-FR" dirty="0">
                <a:solidFill>
                  <a:srgbClr val="000000"/>
                </a:solidFill>
                <a:latin typeface="Consolas" panose="020B0609020204030204" pitchFamily="49" charset="0"/>
              </a:rPr>
              <a:t>        </a:t>
            </a:r>
            <a:r>
              <a:rPr lang="fr-FR" dirty="0">
                <a:solidFill>
                  <a:srgbClr val="0000FF"/>
                </a:solidFill>
                <a:latin typeface="Consolas" panose="020B0609020204030204" pitchFamily="49" charset="0"/>
              </a:rPr>
              <a:t>public</a:t>
            </a:r>
            <a:r>
              <a:rPr lang="fr-FR" dirty="0">
                <a:solidFill>
                  <a:srgbClr val="000000"/>
                </a:solidFill>
                <a:latin typeface="Consolas" panose="020B0609020204030204" pitchFamily="49" charset="0"/>
              </a:rPr>
              <a:t> </a:t>
            </a:r>
            <a:r>
              <a:rPr lang="fr-FR" dirty="0" err="1">
                <a:solidFill>
                  <a:srgbClr val="0000FF"/>
                </a:solidFill>
                <a:latin typeface="Consolas" panose="020B0609020204030204" pitchFamily="49" charset="0"/>
              </a:rPr>
              <a:t>static</a:t>
            </a:r>
            <a:r>
              <a:rPr lang="fr-FR" dirty="0">
                <a:solidFill>
                  <a:srgbClr val="000000"/>
                </a:solidFill>
                <a:latin typeface="Consolas" panose="020B0609020204030204" pitchFamily="49" charset="0"/>
              </a:rPr>
              <a:t> Func&lt;T1, T2, </a:t>
            </a:r>
            <a:r>
              <a:rPr lang="fr-FR" dirty="0" err="1">
                <a:solidFill>
                  <a:srgbClr val="000000"/>
                </a:solidFill>
                <a:latin typeface="Consolas" panose="020B0609020204030204" pitchFamily="49" charset="0"/>
              </a:rPr>
              <a:t>VoidType</a:t>
            </a:r>
            <a:r>
              <a:rPr lang="fr-FR" dirty="0">
                <a:solidFill>
                  <a:srgbClr val="000000"/>
                </a:solidFill>
                <a:latin typeface="Consolas" panose="020B0609020204030204" pitchFamily="49" charset="0"/>
              </a:rPr>
              <a:t>&gt; </a:t>
            </a:r>
            <a:r>
              <a:rPr lang="fr-FR" dirty="0" err="1">
                <a:solidFill>
                  <a:srgbClr val="000000"/>
                </a:solidFill>
                <a:latin typeface="Consolas" panose="020B0609020204030204" pitchFamily="49" charset="0"/>
              </a:rPr>
              <a:t>ToFunc</a:t>
            </a:r>
            <a:r>
              <a:rPr lang="fr-FR" dirty="0">
                <a:solidFill>
                  <a:srgbClr val="000000"/>
                </a:solidFill>
                <a:latin typeface="Consolas" panose="020B0609020204030204" pitchFamily="49" charset="0"/>
              </a:rPr>
              <a:t>&lt;</a:t>
            </a:r>
            <a:r>
              <a:rPr lang="fr-FR" dirty="0">
                <a:solidFill>
                  <a:srgbClr val="2B91AF"/>
                </a:solidFill>
                <a:latin typeface="Consolas" panose="020B0609020204030204" pitchFamily="49" charset="0"/>
              </a:rPr>
              <a:t>T1</a:t>
            </a:r>
            <a:r>
              <a:rPr lang="fr-FR" dirty="0">
                <a:solidFill>
                  <a:srgbClr val="000000"/>
                </a:solidFill>
                <a:latin typeface="Consolas" panose="020B0609020204030204" pitchFamily="49" charset="0"/>
              </a:rPr>
              <a:t>, </a:t>
            </a:r>
            <a:r>
              <a:rPr lang="fr-FR" dirty="0">
                <a:solidFill>
                  <a:srgbClr val="2B91AF"/>
                </a:solidFill>
                <a:latin typeface="Consolas" panose="020B0609020204030204" pitchFamily="49" charset="0"/>
              </a:rPr>
              <a:t>T2</a:t>
            </a:r>
            <a:r>
              <a:rPr lang="fr-FR" dirty="0">
                <a:solidFill>
                  <a:srgbClr val="000000"/>
                </a:solidFill>
                <a:latin typeface="Consolas" panose="020B0609020204030204" pitchFamily="49" charset="0"/>
              </a:rPr>
              <a:t>&gt;(</a:t>
            </a:r>
          </a:p>
          <a:p>
            <a:pPr marL="0" indent="0">
              <a:buNone/>
            </a:pPr>
            <a:r>
              <a:rPr lang="fr-FR" dirty="0">
                <a:solidFill>
                  <a:srgbClr val="000000"/>
                </a:solidFill>
                <a:latin typeface="Consolas" panose="020B0609020204030204" pitchFamily="49" charset="0"/>
              </a:rPr>
              <a:t>		   </a:t>
            </a:r>
            <a:r>
              <a:rPr lang="fr-FR" dirty="0" err="1">
                <a:solidFill>
                  <a:srgbClr val="0000FF"/>
                </a:solidFill>
                <a:latin typeface="Consolas" panose="020B0609020204030204" pitchFamily="49" charset="0"/>
              </a:rPr>
              <a:t>this</a:t>
            </a:r>
            <a:r>
              <a:rPr lang="fr-FR" dirty="0">
                <a:solidFill>
                  <a:srgbClr val="000000"/>
                </a:solidFill>
                <a:latin typeface="Consolas" panose="020B0609020204030204" pitchFamily="49" charset="0"/>
              </a:rPr>
              <a:t> Action&lt;T1, T2&gt; action)</a:t>
            </a:r>
          </a:p>
          <a:p>
            <a:pPr marL="0" indent="0">
              <a:buNone/>
            </a:pPr>
            <a:r>
              <a:rPr lang="fr-FR" dirty="0">
                <a:solidFill>
                  <a:srgbClr val="000000"/>
                </a:solidFill>
                <a:latin typeface="Consolas" panose="020B0609020204030204" pitchFamily="49" charset="0"/>
              </a:rPr>
              <a:t>            =&gt; (T1 x, T2 y) =&gt; { action(x, y); </a:t>
            </a:r>
            <a:r>
              <a:rPr lang="fr-FR" dirty="0">
                <a:solidFill>
                  <a:srgbClr val="0000FF"/>
                </a:solidFill>
                <a:latin typeface="Consolas" panose="020B0609020204030204" pitchFamily="49" charset="0"/>
              </a:rPr>
              <a:t>return</a:t>
            </a:r>
            <a:r>
              <a:rPr lang="fr-FR"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VoidData</a:t>
            </a:r>
            <a:r>
              <a:rPr lang="fr-FR" dirty="0">
                <a:solidFill>
                  <a:srgbClr val="000000"/>
                </a:solidFill>
                <a:latin typeface="Consolas" panose="020B0609020204030204" pitchFamily="49" charset="0"/>
              </a:rPr>
              <a:t>; };</a:t>
            </a:r>
          </a:p>
          <a:p>
            <a:pPr marL="0" indent="0">
              <a:buNone/>
            </a:pPr>
            <a:r>
              <a:rPr lang="en-US" dirty="0">
                <a:solidFill>
                  <a:srgbClr val="000000"/>
                </a:solidFill>
                <a:latin typeface="Consolas" panose="020B0609020204030204" pitchFamily="49" charset="0"/>
              </a:rPr>
              <a:t>    }</a:t>
            </a:r>
            <a:endParaRPr lang="en-US" dirty="0"/>
          </a:p>
        </p:txBody>
      </p:sp>
    </p:spTree>
    <p:extLst>
      <p:ext uri="{BB962C8B-B14F-4D97-AF65-F5344CB8AC3E}">
        <p14:creationId xmlns:p14="http://schemas.microsoft.com/office/powerpoint/2010/main" val="23274845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F0D21F2F-7A56-4F28-92E5-0B7898882B13}"/>
              </a:ext>
            </a:extLst>
          </p:cNvPr>
          <p:cNvPicPr>
            <a:picLocks noGrp="1" noChangeAspect="1"/>
          </p:cNvPicPr>
          <p:nvPr>
            <p:ph idx="1"/>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2319130" y="756236"/>
            <a:ext cx="8085422" cy="5140981"/>
          </a:xfrm>
        </p:spPr>
      </p:pic>
      <p:sp>
        <p:nvSpPr>
          <p:cNvPr id="6" name="TextBox 5">
            <a:extLst>
              <a:ext uri="{FF2B5EF4-FFF2-40B4-BE49-F238E27FC236}">
                <a16:creationId xmlns:a16="http://schemas.microsoft.com/office/drawing/2014/main" id="{B4B80D8B-AE81-4764-9CC0-50FF678A30E3}"/>
              </a:ext>
            </a:extLst>
          </p:cNvPr>
          <p:cNvSpPr txBox="1"/>
          <p:nvPr/>
        </p:nvSpPr>
        <p:spPr>
          <a:xfrm>
            <a:off x="4386470" y="6377459"/>
            <a:ext cx="3657600" cy="230832"/>
          </a:xfrm>
          <a:prstGeom prst="rect">
            <a:avLst/>
          </a:prstGeom>
          <a:noFill/>
        </p:spPr>
        <p:txBody>
          <a:bodyPr wrap="square" rtlCol="0">
            <a:spAutoFit/>
          </a:bodyPr>
          <a:lstStyle/>
          <a:p>
            <a:r>
              <a:rPr lang="en-US" sz="900" dirty="0">
                <a:hlinkClick r:id="rId3" tooltip="https://ebeccerrit.wordpress.com/2014/09/30/acculturation-as-a-respond-to-why-learning-a-second-culture/"/>
              </a:rPr>
              <a:t>This Photo</a:t>
            </a:r>
            <a:r>
              <a:rPr lang="en-US" sz="900" dirty="0"/>
              <a:t> by Unknown Author is licensed under </a:t>
            </a:r>
            <a:r>
              <a:rPr lang="en-US" sz="900" dirty="0">
                <a:hlinkClick r:id="rId4" tooltip="https://creativecommons.org/licenses/by-nc-nd/4.0/"/>
              </a:rPr>
              <a:t>CC BY-NC-ND</a:t>
            </a:r>
            <a:endParaRPr lang="en-US" sz="900" dirty="0"/>
          </a:p>
        </p:txBody>
      </p:sp>
    </p:spTree>
    <p:extLst>
      <p:ext uri="{BB962C8B-B14F-4D97-AF65-F5344CB8AC3E}">
        <p14:creationId xmlns:p14="http://schemas.microsoft.com/office/powerpoint/2010/main" val="381261501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00100" y="685800"/>
            <a:ext cx="10515600" cy="5410200"/>
          </a:xfrm>
        </p:spPr>
        <p:txBody>
          <a:bodyPr>
            <a:normAutofit/>
          </a:bodyPr>
          <a:lstStyle/>
          <a:p>
            <a:r>
              <a:rPr lang="en-US" sz="3000" dirty="0"/>
              <a:t>Action: Delegates that don’t return a value</a:t>
            </a:r>
          </a:p>
          <a:p>
            <a:r>
              <a:rPr lang="en-US" b="1" dirty="0">
                <a:latin typeface="Courier New" panose="02070309020205020404" pitchFamily="49" charset="0"/>
                <a:cs typeface="Courier New" panose="02070309020205020404" pitchFamily="49" charset="0"/>
              </a:rPr>
              <a:t>Action&lt;T&gt;</a:t>
            </a:r>
          </a:p>
          <a:p>
            <a:pPr lvl="1"/>
            <a:r>
              <a:rPr lang="en-US" b="1" dirty="0">
                <a:latin typeface="Courier New" panose="02070309020205020404" pitchFamily="49" charset="0"/>
                <a:cs typeface="Courier New" panose="02070309020205020404" pitchFamily="49" charset="0"/>
              </a:rPr>
              <a:t>Action&lt;T&lt;T1&lt;T2&gt;&gt;&gt;</a:t>
            </a:r>
          </a:p>
          <a:p>
            <a:r>
              <a:rPr lang="en-US" sz="3000" dirty="0"/>
              <a:t>Not pure (unless trivial)</a:t>
            </a:r>
          </a:p>
          <a:p>
            <a:r>
              <a:rPr lang="en-US" sz="3000" dirty="0"/>
              <a:t>Doesn’t interchange with Func (not polymorphic)</a:t>
            </a:r>
          </a:p>
          <a:p>
            <a:pPr lvl="1"/>
            <a:r>
              <a:rPr lang="en-US" b="1" dirty="0">
                <a:latin typeface="Courier New" panose="02070309020205020404" pitchFamily="49" charset="0"/>
                <a:cs typeface="Courier New" panose="02070309020205020404" pitchFamily="49" charset="0"/>
              </a:rPr>
              <a:t>...</a:t>
            </a:r>
            <a:r>
              <a:rPr lang="en-US" b="1" dirty="0" err="1">
                <a:latin typeface="Courier New" panose="02070309020205020404" pitchFamily="49" charset="0"/>
                <a:cs typeface="Courier New" panose="02070309020205020404" pitchFamily="49" charset="0"/>
              </a:rPr>
              <a:t>RecordTime</a:t>
            </a:r>
            <a:r>
              <a:rPr lang="en-US" b="1" dirty="0">
                <a:latin typeface="Courier New" panose="02070309020205020404" pitchFamily="49" charset="0"/>
                <a:cs typeface="Courier New" panose="02070309020205020404" pitchFamily="49" charset="0"/>
              </a:rPr>
              <a:t>&lt;T&gt;(Func&lt;T&gt; op)</a:t>
            </a:r>
          </a:p>
          <a:p>
            <a:pPr lvl="1"/>
            <a:r>
              <a:rPr lang="en-US" b="1" dirty="0">
                <a:latin typeface="Courier New" panose="02070309020205020404" pitchFamily="49" charset="0"/>
                <a:cs typeface="Courier New" panose="02070309020205020404" pitchFamily="49" charset="0"/>
              </a:rPr>
              <a:t>...</a:t>
            </a:r>
            <a:r>
              <a:rPr lang="en-US" b="1" dirty="0" err="1">
                <a:latin typeface="Courier New" panose="02070309020205020404" pitchFamily="49" charset="0"/>
                <a:cs typeface="Courier New" panose="02070309020205020404" pitchFamily="49" charset="0"/>
              </a:rPr>
              <a:t>RecordTime</a:t>
            </a:r>
            <a:r>
              <a:rPr lang="en-US" b="1" dirty="0">
                <a:latin typeface="Courier New" panose="02070309020205020404" pitchFamily="49" charset="0"/>
                <a:cs typeface="Courier New" panose="02070309020205020404" pitchFamily="49" charset="0"/>
              </a:rPr>
              <a:t>&lt;T&gt;(Func&lt;T, T2&gt; op)</a:t>
            </a:r>
          </a:p>
          <a:p>
            <a:pPr lvl="1"/>
            <a:r>
              <a:rPr lang="en-US" b="1" dirty="0">
                <a:latin typeface="Courier New" panose="02070309020205020404" pitchFamily="49" charset="0"/>
                <a:cs typeface="Courier New" panose="02070309020205020404" pitchFamily="49" charset="0"/>
              </a:rPr>
              <a:t>…</a:t>
            </a:r>
          </a:p>
          <a:p>
            <a:pPr lvl="1"/>
            <a:r>
              <a:rPr lang="en-US" b="1" dirty="0">
                <a:latin typeface="Courier New" panose="02070309020205020404" pitchFamily="49" charset="0"/>
                <a:cs typeface="Courier New" panose="02070309020205020404" pitchFamily="49" charset="0"/>
              </a:rPr>
              <a:t>...</a:t>
            </a:r>
            <a:r>
              <a:rPr lang="en-US" b="1" dirty="0" err="1">
                <a:latin typeface="Courier New" panose="02070309020205020404" pitchFamily="49" charset="0"/>
                <a:cs typeface="Courier New" panose="02070309020205020404" pitchFamily="49" charset="0"/>
              </a:rPr>
              <a:t>RecordTime</a:t>
            </a:r>
            <a:r>
              <a:rPr lang="en-US" b="1" dirty="0">
                <a:latin typeface="Courier New" panose="02070309020205020404" pitchFamily="49" charset="0"/>
                <a:cs typeface="Courier New" panose="02070309020205020404" pitchFamily="49" charset="0"/>
              </a:rPr>
              <a:t>&lt;T&gt;(Action&lt;T&gt; op)</a:t>
            </a:r>
          </a:p>
          <a:p>
            <a:pPr lvl="1"/>
            <a:r>
              <a:rPr lang="en-US" b="1" dirty="0">
                <a:latin typeface="Courier New" panose="02070309020205020404" pitchFamily="49" charset="0"/>
                <a:cs typeface="Courier New" panose="02070309020205020404" pitchFamily="49" charset="0"/>
              </a:rPr>
              <a:t>...</a:t>
            </a:r>
            <a:r>
              <a:rPr lang="en-US" b="1" dirty="0" err="1">
                <a:latin typeface="Courier New" panose="02070309020205020404" pitchFamily="49" charset="0"/>
                <a:cs typeface="Courier New" panose="02070309020205020404" pitchFamily="49" charset="0"/>
              </a:rPr>
              <a:t>RecordTime</a:t>
            </a:r>
            <a:r>
              <a:rPr lang="en-US" b="1" dirty="0">
                <a:latin typeface="Courier New" panose="02070309020205020404" pitchFamily="49" charset="0"/>
                <a:cs typeface="Courier New" panose="02070309020205020404" pitchFamily="49" charset="0"/>
              </a:rPr>
              <a:t>&lt;T&gt;(Action&lt;T, T2&gt; op)</a:t>
            </a:r>
          </a:p>
          <a:p>
            <a:pPr lvl="1"/>
            <a:endParaRPr lang="en-US" b="1" dirty="0">
              <a:latin typeface="Courier New" panose="02070309020205020404" pitchFamily="49" charset="0"/>
              <a:cs typeface="Courier New" panose="02070309020205020404" pitchFamily="49" charset="0"/>
            </a:endParaRPr>
          </a:p>
          <a:p>
            <a:endParaRPr lang="en-US" dirty="0"/>
          </a:p>
        </p:txBody>
      </p:sp>
      <p:sp>
        <p:nvSpPr>
          <p:cNvPr id="5" name="TextBox 4">
            <a:extLst>
              <a:ext uri="{FF2B5EF4-FFF2-40B4-BE49-F238E27FC236}">
                <a16:creationId xmlns:a16="http://schemas.microsoft.com/office/drawing/2014/main" id="{870DA15B-99D0-4D53-81F9-38D172430BC5}"/>
              </a:ext>
            </a:extLst>
          </p:cNvPr>
          <p:cNvSpPr txBox="1"/>
          <p:nvPr/>
        </p:nvSpPr>
        <p:spPr>
          <a:xfrm rot="21025963">
            <a:off x="1005477" y="3156206"/>
            <a:ext cx="10296896" cy="1015663"/>
          </a:xfrm>
          <a:prstGeom prst="rect">
            <a:avLst/>
          </a:prstGeom>
          <a:solidFill>
            <a:schemeClr val="bg1"/>
          </a:solidFill>
          <a:effectLst>
            <a:glow rad="228600">
              <a:schemeClr val="accent3">
                <a:satMod val="175000"/>
                <a:alpha val="40000"/>
              </a:schemeClr>
            </a:glow>
          </a:effectLst>
        </p:spPr>
        <p:txBody>
          <a:bodyPr wrap="square" rtlCol="0">
            <a:spAutoFit/>
          </a:bodyPr>
          <a:lstStyle/>
          <a:p>
            <a:r>
              <a:rPr lang="en-US" sz="6000" dirty="0">
                <a:solidFill>
                  <a:srgbClr val="C00000"/>
                </a:solidFill>
                <a:latin typeface="Forte" panose="03060902040502070203" pitchFamily="66" charset="0"/>
              </a:rPr>
              <a:t>Or just generally avoid Action</a:t>
            </a:r>
          </a:p>
        </p:txBody>
      </p:sp>
    </p:spTree>
    <p:extLst>
      <p:ext uri="{BB962C8B-B14F-4D97-AF65-F5344CB8AC3E}">
        <p14:creationId xmlns:p14="http://schemas.microsoft.com/office/powerpoint/2010/main" val="3424359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800" decel="100000"/>
                                        <p:tgtEl>
                                          <p:spTgt spid="5"/>
                                        </p:tgtEl>
                                      </p:cBhvr>
                                    </p:animEffect>
                                    <p:anim calcmode="lin" valueType="num">
                                      <p:cBhvr>
                                        <p:cTn id="8" dur="800" decel="100000" fill="hold"/>
                                        <p:tgtEl>
                                          <p:spTgt spid="5"/>
                                        </p:tgtEl>
                                        <p:attrNameLst>
                                          <p:attrName>style.rotation</p:attrName>
                                        </p:attrNameLst>
                                      </p:cBhvr>
                                      <p:tavLst>
                                        <p:tav tm="0">
                                          <p:val>
                                            <p:fltVal val="-90"/>
                                          </p:val>
                                        </p:tav>
                                        <p:tav tm="100000">
                                          <p:val>
                                            <p:fltVal val="0"/>
                                          </p:val>
                                        </p:tav>
                                      </p:tavLst>
                                    </p:anim>
                                    <p:anim calcmode="lin" valueType="num">
                                      <p:cBhvr>
                                        <p:cTn id="9" dur="800" decel="100000" fill="hold"/>
                                        <p:tgtEl>
                                          <p:spTgt spid="5"/>
                                        </p:tgtEl>
                                        <p:attrNameLst>
                                          <p:attrName>ppt_x</p:attrName>
                                        </p:attrNameLst>
                                      </p:cBhvr>
                                      <p:tavLst>
                                        <p:tav tm="0">
                                          <p:val>
                                            <p:strVal val="#ppt_x+0.4"/>
                                          </p:val>
                                        </p:tav>
                                        <p:tav tm="100000">
                                          <p:val>
                                            <p:strVal val="#ppt_x-0.05"/>
                                          </p:val>
                                        </p:tav>
                                      </p:tavLst>
                                    </p:anim>
                                    <p:anim calcmode="lin" valueType="num">
                                      <p:cBhvr>
                                        <p:cTn id="10" dur="800" decel="100000" fill="hold"/>
                                        <p:tgtEl>
                                          <p:spTgt spid="5"/>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5"/>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5"/>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E2C98-245B-4912-B71C-F67DCDAE23E1}"/>
              </a:ext>
            </a:extLst>
          </p:cNvPr>
          <p:cNvSpPr>
            <a:spLocks noGrp="1"/>
          </p:cNvSpPr>
          <p:nvPr>
            <p:ph type="title"/>
          </p:nvPr>
        </p:nvSpPr>
        <p:spPr/>
        <p:txBody>
          <a:bodyPr/>
          <a:lstStyle/>
          <a:p>
            <a:r>
              <a:rPr lang="en-US" dirty="0"/>
              <a:t>Refactoring to Functional</a:t>
            </a:r>
          </a:p>
        </p:txBody>
      </p:sp>
      <p:sp>
        <p:nvSpPr>
          <p:cNvPr id="3" name="Text Placeholder 2">
            <a:extLst>
              <a:ext uri="{FF2B5EF4-FFF2-40B4-BE49-F238E27FC236}">
                <a16:creationId xmlns:a16="http://schemas.microsoft.com/office/drawing/2014/main" id="{B94162FF-D1E8-40A5-8C3B-74EE1B875A44}"/>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39980950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Imperative (normal) Refactoring</a:t>
            </a:r>
          </a:p>
        </p:txBody>
      </p:sp>
      <p:sp>
        <p:nvSpPr>
          <p:cNvPr id="3" name="Content Placeholder 2"/>
          <p:cNvSpPr>
            <a:spLocks noGrp="1"/>
          </p:cNvSpPr>
          <p:nvPr>
            <p:ph idx="1"/>
          </p:nvPr>
        </p:nvSpPr>
        <p:spPr/>
        <p:txBody>
          <a:bodyPr/>
          <a:lstStyle/>
          <a:p>
            <a:r>
              <a:rPr lang="en-US" dirty="0"/>
              <a:t>Inside out refactoring</a:t>
            </a:r>
          </a:p>
        </p:txBody>
      </p:sp>
      <p:graphicFrame>
        <p:nvGraphicFramePr>
          <p:cNvPr id="6" name="Diagram 5"/>
          <p:cNvGraphicFramePr/>
          <p:nvPr>
            <p:extLst>
              <p:ext uri="{D42A27DB-BD31-4B8C-83A1-F6EECF244321}">
                <p14:modId xmlns:p14="http://schemas.microsoft.com/office/powerpoint/2010/main" val="145899308"/>
              </p:ext>
            </p:extLst>
          </p:nvPr>
        </p:nvGraphicFramePr>
        <p:xfrm>
          <a:off x="936703" y="2181065"/>
          <a:ext cx="9658815" cy="36404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84890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graphicEl>
                                              <a:dgm id="{A4FBD2C0-4CFF-4CA8-B1E6-575B3D588B3A}"/>
                                            </p:graphicEl>
                                          </p:spTgt>
                                        </p:tgtEl>
                                        <p:attrNameLst>
                                          <p:attrName>style.visibility</p:attrName>
                                        </p:attrNameLst>
                                      </p:cBhvr>
                                      <p:to>
                                        <p:strVal val="visible"/>
                                      </p:to>
                                    </p:set>
                                    <p:animEffect transition="in" filter="fade">
                                      <p:cBhvr>
                                        <p:cTn id="7" dur="500"/>
                                        <p:tgtEl>
                                          <p:spTgt spid="6">
                                            <p:graphicEl>
                                              <a:dgm id="{A4FBD2C0-4CFF-4CA8-B1E6-575B3D588B3A}"/>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graphicEl>
                                              <a:dgm id="{C3649EFD-49C0-48C6-970C-8D32F6A1A274}"/>
                                            </p:graphicEl>
                                          </p:spTgt>
                                        </p:tgtEl>
                                        <p:attrNameLst>
                                          <p:attrName>style.visibility</p:attrName>
                                        </p:attrNameLst>
                                      </p:cBhvr>
                                      <p:to>
                                        <p:strVal val="visible"/>
                                      </p:to>
                                    </p:set>
                                    <p:animEffect transition="in" filter="fade">
                                      <p:cBhvr>
                                        <p:cTn id="12" dur="500"/>
                                        <p:tgtEl>
                                          <p:spTgt spid="6">
                                            <p:graphicEl>
                                              <a:dgm id="{C3649EFD-49C0-48C6-970C-8D32F6A1A274}"/>
                                            </p:graphic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graphicEl>
                                              <a:dgm id="{E7CBBCC7-4FBF-42FD-93A1-72C5A6AD540A}"/>
                                            </p:graphicEl>
                                          </p:spTgt>
                                        </p:tgtEl>
                                        <p:attrNameLst>
                                          <p:attrName>style.visibility</p:attrName>
                                        </p:attrNameLst>
                                      </p:cBhvr>
                                      <p:to>
                                        <p:strVal val="visible"/>
                                      </p:to>
                                    </p:set>
                                    <p:animEffect transition="in" filter="fade">
                                      <p:cBhvr>
                                        <p:cTn id="15" dur="500"/>
                                        <p:tgtEl>
                                          <p:spTgt spid="6">
                                            <p:graphicEl>
                                              <a:dgm id="{E7CBBCC7-4FBF-42FD-93A1-72C5A6AD540A}"/>
                                            </p:graphic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6">
                                            <p:graphicEl>
                                              <a:dgm id="{EF962254-878B-4F64-A987-A1613EA34777}"/>
                                            </p:graphicEl>
                                          </p:spTgt>
                                        </p:tgtEl>
                                        <p:attrNameLst>
                                          <p:attrName>style.visibility</p:attrName>
                                        </p:attrNameLst>
                                      </p:cBhvr>
                                      <p:to>
                                        <p:strVal val="visible"/>
                                      </p:to>
                                    </p:set>
                                    <p:animEffect transition="in" filter="fade">
                                      <p:cBhvr>
                                        <p:cTn id="20" dur="500"/>
                                        <p:tgtEl>
                                          <p:spTgt spid="6">
                                            <p:graphicEl>
                                              <a:dgm id="{EF962254-878B-4F64-A987-A1613EA34777}"/>
                                            </p:graphic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6">
                                            <p:graphicEl>
                                              <a:dgm id="{F8441A8A-568D-4D9D-AD8C-99456678461C}"/>
                                            </p:graphicEl>
                                          </p:spTgt>
                                        </p:tgtEl>
                                        <p:attrNameLst>
                                          <p:attrName>style.visibility</p:attrName>
                                        </p:attrNameLst>
                                      </p:cBhvr>
                                      <p:to>
                                        <p:strVal val="visible"/>
                                      </p:to>
                                    </p:set>
                                    <p:animEffect transition="in" filter="fade">
                                      <p:cBhvr>
                                        <p:cTn id="23" dur="500"/>
                                        <p:tgtEl>
                                          <p:spTgt spid="6">
                                            <p:graphicEl>
                                              <a:dgm id="{F8441A8A-568D-4D9D-AD8C-99456678461C}"/>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Sub>
          <a:bldDgm bld="one"/>
        </p:bldSub>
      </p:bldGraphic>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Imperative Refactoring</a:t>
            </a:r>
          </a:p>
        </p:txBody>
      </p:sp>
      <p:cxnSp>
        <p:nvCxnSpPr>
          <p:cNvPr id="6" name="Straight Connector 5"/>
          <p:cNvCxnSpPr/>
          <p:nvPr/>
        </p:nvCxnSpPr>
        <p:spPr>
          <a:xfrm>
            <a:off x="838201" y="2334323"/>
            <a:ext cx="1510991" cy="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1058299" y="2514600"/>
            <a:ext cx="1066800" cy="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1058298" y="2706029"/>
            <a:ext cx="1510991" cy="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1058299" y="2887874"/>
            <a:ext cx="1974695" cy="7727"/>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V="1">
            <a:off x="838200" y="3071345"/>
            <a:ext cx="1352256" cy="1807"/>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838201" y="3247283"/>
            <a:ext cx="1510991"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14625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7" presetClass="emph" presetSubtype="2" fill="hold" nodeType="clickEffect">
                                  <p:stCondLst>
                                    <p:cond delay="0"/>
                                  </p:stCondLst>
                                  <p:childTnLst>
                                    <p:animClr clrSpc="rgb" dir="cw">
                                      <p:cBhvr>
                                        <p:cTn id="6" dur="2000" fill="hold"/>
                                        <p:tgtEl>
                                          <p:spTgt spid="7"/>
                                        </p:tgtEl>
                                        <p:attrNameLst>
                                          <p:attrName>stroke.color</p:attrName>
                                        </p:attrNameLst>
                                      </p:cBhvr>
                                      <p:to>
                                        <a:schemeClr val="accent2"/>
                                      </p:to>
                                    </p:animClr>
                                    <p:set>
                                      <p:cBhvr>
                                        <p:cTn id="7" dur="2000" fill="hold"/>
                                        <p:tgtEl>
                                          <p:spTgt spid="7"/>
                                        </p:tgtEl>
                                        <p:attrNameLst>
                                          <p:attrName>stroke.on</p:attrName>
                                        </p:attrNameLst>
                                      </p:cBhvr>
                                      <p:to>
                                        <p:strVal val="true"/>
                                      </p:to>
                                    </p:set>
                                  </p:childTnLst>
                                </p:cTn>
                              </p:par>
                              <p:par>
                                <p:cTn id="8" presetID="7" presetClass="emph" presetSubtype="2" fill="hold" nodeType="withEffect">
                                  <p:stCondLst>
                                    <p:cond delay="0"/>
                                  </p:stCondLst>
                                  <p:childTnLst>
                                    <p:animClr clrSpc="rgb" dir="cw">
                                      <p:cBhvr>
                                        <p:cTn id="9" dur="2000" fill="hold"/>
                                        <p:tgtEl>
                                          <p:spTgt spid="8"/>
                                        </p:tgtEl>
                                        <p:attrNameLst>
                                          <p:attrName>stroke.color</p:attrName>
                                        </p:attrNameLst>
                                      </p:cBhvr>
                                      <p:to>
                                        <a:schemeClr val="accent2"/>
                                      </p:to>
                                    </p:animClr>
                                    <p:set>
                                      <p:cBhvr>
                                        <p:cTn id="10" dur="2000" fill="hold"/>
                                        <p:tgtEl>
                                          <p:spTgt spid="8"/>
                                        </p:tgtEl>
                                        <p:attrNameLst>
                                          <p:attrName>stroke.on</p:attrName>
                                        </p:attrNameLst>
                                      </p:cBhvr>
                                      <p:to>
                                        <p:strVal val="true"/>
                                      </p:to>
                                    </p:set>
                                  </p:childTnLst>
                                </p:cTn>
                              </p:par>
                              <p:par>
                                <p:cTn id="11" presetID="7" presetClass="emph" presetSubtype="2" fill="hold" nodeType="withEffect">
                                  <p:stCondLst>
                                    <p:cond delay="0"/>
                                  </p:stCondLst>
                                  <p:childTnLst>
                                    <p:animClr clrSpc="rgb" dir="cw">
                                      <p:cBhvr>
                                        <p:cTn id="12" dur="2000" fill="hold"/>
                                        <p:tgtEl>
                                          <p:spTgt spid="9"/>
                                        </p:tgtEl>
                                        <p:attrNameLst>
                                          <p:attrName>stroke.color</p:attrName>
                                        </p:attrNameLst>
                                      </p:cBhvr>
                                      <p:to>
                                        <a:schemeClr val="accent2"/>
                                      </p:to>
                                    </p:animClr>
                                    <p:set>
                                      <p:cBhvr>
                                        <p:cTn id="13" dur="2000" fill="hold"/>
                                        <p:tgtEl>
                                          <p:spTgt spid="9"/>
                                        </p:tgtEl>
                                        <p:attrNameLst>
                                          <p:attrName>stroke.on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Imperative Refactoring</a:t>
            </a:r>
          </a:p>
        </p:txBody>
      </p:sp>
      <p:cxnSp>
        <p:nvCxnSpPr>
          <p:cNvPr id="6" name="Straight Connector 5"/>
          <p:cNvCxnSpPr/>
          <p:nvPr/>
        </p:nvCxnSpPr>
        <p:spPr>
          <a:xfrm>
            <a:off x="838201" y="2334323"/>
            <a:ext cx="1510991" cy="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1058299" y="2514600"/>
            <a:ext cx="1066800" cy="0"/>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1058298" y="2707616"/>
            <a:ext cx="1510991" cy="0"/>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1058299" y="2887874"/>
            <a:ext cx="1974695" cy="7727"/>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V="1">
            <a:off x="838200" y="3071345"/>
            <a:ext cx="1352256" cy="1807"/>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838201" y="3247283"/>
            <a:ext cx="1510991" cy="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6157333" y="2256264"/>
            <a:ext cx="1510991" cy="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6601523" y="4149932"/>
            <a:ext cx="1066800" cy="0"/>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6601522" y="4341361"/>
            <a:ext cx="1510991" cy="0"/>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6601523" y="4523206"/>
            <a:ext cx="1974695" cy="7727"/>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V="1">
            <a:off x="6157332" y="2993286"/>
            <a:ext cx="1352256" cy="1807"/>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6157333" y="3169225"/>
            <a:ext cx="1510991" cy="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131187" y="3956103"/>
            <a:ext cx="1066800" cy="0"/>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V="1">
            <a:off x="6131186" y="4722921"/>
            <a:ext cx="394823" cy="5540"/>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6154911" y="2659781"/>
            <a:ext cx="1066800" cy="0"/>
          </a:xfrm>
          <a:prstGeom prst="line">
            <a:avLst/>
          </a:prstGeom>
          <a:ln w="76200">
            <a:solidFill>
              <a:schemeClr val="accent2"/>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23649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afterEffect">
                                  <p:stCondLst>
                                    <p:cond delay="0"/>
                                  </p:stCondLst>
                                  <p:childTnLst>
                                    <p:animMotion origin="layout" path="M 4.16667E-6 -3.7037E-6 L -0.45495 -0.23889 " pathEditMode="relative" rAng="0" ptsTypes="AA">
                                      <p:cBhvr>
                                        <p:cTn id="6" dur="2000" spd="-100000" fill="hold"/>
                                        <p:tgtEl>
                                          <p:spTgt spid="15"/>
                                        </p:tgtEl>
                                        <p:attrNameLst>
                                          <p:attrName>ppt_x</p:attrName>
                                          <p:attrName>ppt_y</p:attrName>
                                        </p:attrNameLst>
                                      </p:cBhvr>
                                      <p:rCtr x="-22747" y="-11944"/>
                                    </p:animMotion>
                                  </p:childTnLst>
                                </p:cTn>
                              </p:par>
                              <p:par>
                                <p:cTn id="7" presetID="42" presetClass="path" presetSubtype="0" accel="50000" decel="50000" fill="hold" nodeType="withEffect">
                                  <p:stCondLst>
                                    <p:cond delay="0"/>
                                  </p:stCondLst>
                                  <p:childTnLst>
                                    <p:animMotion origin="layout" path="M 4.58333E-6 -1.85185E-6 L -0.4517 -0.23842 " pathEditMode="relative" rAng="0" ptsTypes="AA">
                                      <p:cBhvr>
                                        <p:cTn id="8" dur="2000" spd="-100000" fill="hold"/>
                                        <p:tgtEl>
                                          <p:spTgt spid="14"/>
                                        </p:tgtEl>
                                        <p:attrNameLst>
                                          <p:attrName>ppt_x</p:attrName>
                                          <p:attrName>ppt_y</p:attrName>
                                        </p:attrNameLst>
                                      </p:cBhvr>
                                      <p:rCtr x="-22591" y="-11921"/>
                                    </p:animMotion>
                                  </p:childTnLst>
                                </p:cTn>
                              </p:par>
                              <p:par>
                                <p:cTn id="9" presetID="42" presetClass="path" presetSubtype="0" accel="50000" decel="50000" fill="hold" nodeType="withEffect">
                                  <p:stCondLst>
                                    <p:cond delay="0"/>
                                  </p:stCondLst>
                                  <p:childTnLst>
                                    <p:animMotion origin="layout" path="M 3.75E-6 -2.59259E-6 L -0.45495 -0.23819 " pathEditMode="relative" rAng="0" ptsTypes="AA">
                                      <p:cBhvr>
                                        <p:cTn id="10" dur="2000" spd="-100000" fill="hold"/>
                                        <p:tgtEl>
                                          <p:spTgt spid="13"/>
                                        </p:tgtEl>
                                        <p:attrNameLst>
                                          <p:attrName>ppt_x</p:attrName>
                                          <p:attrName>ppt_y</p:attrName>
                                        </p:attrNameLst>
                                      </p:cBhvr>
                                      <p:rCtr x="-22747" y="-11921"/>
                                    </p:animMotion>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fade">
                                      <p:cBhvr>
                                        <p:cTn id="15" dur="500"/>
                                        <p:tgtEl>
                                          <p:spTgt spid="19"/>
                                        </p:tgtEl>
                                      </p:cBhvr>
                                    </p:animEffect>
                                  </p:childTnLst>
                                </p:cTn>
                              </p:par>
                              <p:par>
                                <p:cTn id="16" presetID="10" presetClass="entr" presetSubtype="0" fill="hold" nodeType="with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fade">
                                      <p:cBhvr>
                                        <p:cTn id="18" dur="500"/>
                                        <p:tgtEl>
                                          <p:spTgt spid="18"/>
                                        </p:tgtEl>
                                      </p:cBhvr>
                                    </p:animEffect>
                                  </p:childTnLst>
                                </p:cTn>
                              </p:par>
                              <p:par>
                                <p:cTn id="19" presetID="10" presetClass="entr" presetSubtype="0" fill="hold" nodeType="with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fade">
                                      <p:cBhvr>
                                        <p:cTn id="21"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idx="1"/>
          </p:nvPr>
        </p:nvSpPr>
        <p:spPr>
          <a:xfrm>
            <a:off x="6096000" y="4464911"/>
            <a:ext cx="5181600" cy="932280"/>
          </a:xfrm>
        </p:spPr>
        <p:txBody>
          <a:bodyPr/>
          <a:lstStyle/>
          <a:p>
            <a:r>
              <a:rPr lang="en-US" dirty="0"/>
              <a:t>Inside out refactoring (normal)</a:t>
            </a:r>
          </a:p>
          <a:p>
            <a:endParaRPr lang="en-US" dirty="0"/>
          </a:p>
        </p:txBody>
      </p:sp>
      <p:sp>
        <p:nvSpPr>
          <p:cNvPr id="4" name="Title 3"/>
          <p:cNvSpPr>
            <a:spLocks noGrp="1"/>
          </p:cNvSpPr>
          <p:nvPr>
            <p:ph type="title"/>
          </p:nvPr>
        </p:nvSpPr>
        <p:spPr>
          <a:xfrm>
            <a:off x="768096" y="2831592"/>
            <a:ext cx="10363200" cy="762000"/>
          </a:xfrm>
        </p:spPr>
        <p:txBody>
          <a:bodyPr>
            <a:normAutofit fontScale="90000"/>
          </a:bodyPr>
          <a:lstStyle/>
          <a:p>
            <a:r>
              <a:rPr lang="en-US" sz="13800" dirty="0"/>
              <a:t>Demo!</a:t>
            </a:r>
          </a:p>
        </p:txBody>
      </p:sp>
    </p:spTree>
    <p:extLst>
      <p:ext uri="{BB962C8B-B14F-4D97-AF65-F5344CB8AC3E}">
        <p14:creationId xmlns:p14="http://schemas.microsoft.com/office/powerpoint/2010/main" val="338348810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Functional Refactoring</a:t>
            </a:r>
          </a:p>
        </p:txBody>
      </p:sp>
      <p:sp>
        <p:nvSpPr>
          <p:cNvPr id="3" name="Content Placeholder 2"/>
          <p:cNvSpPr>
            <a:spLocks noGrp="1"/>
          </p:cNvSpPr>
          <p:nvPr>
            <p:ph idx="1"/>
          </p:nvPr>
        </p:nvSpPr>
        <p:spPr/>
        <p:txBody>
          <a:bodyPr/>
          <a:lstStyle/>
          <a:p>
            <a:r>
              <a:rPr lang="en-US" dirty="0"/>
              <a:t>Outside in refactoring</a:t>
            </a:r>
          </a:p>
        </p:txBody>
      </p:sp>
      <p:graphicFrame>
        <p:nvGraphicFramePr>
          <p:cNvPr id="6" name="Diagram 5"/>
          <p:cNvGraphicFramePr/>
          <p:nvPr>
            <p:extLst>
              <p:ext uri="{D42A27DB-BD31-4B8C-83A1-F6EECF244321}">
                <p14:modId xmlns:p14="http://schemas.microsoft.com/office/powerpoint/2010/main" val="1994283137"/>
              </p:ext>
            </p:extLst>
          </p:nvPr>
        </p:nvGraphicFramePr>
        <p:xfrm>
          <a:off x="936703" y="2181065"/>
          <a:ext cx="9658815" cy="36404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456408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graphicEl>
                                              <a:dgm id="{A4FBD2C0-4CFF-4CA8-B1E6-575B3D588B3A}"/>
                                            </p:graphicEl>
                                          </p:spTgt>
                                        </p:tgtEl>
                                        <p:attrNameLst>
                                          <p:attrName>style.visibility</p:attrName>
                                        </p:attrNameLst>
                                      </p:cBhvr>
                                      <p:to>
                                        <p:strVal val="visible"/>
                                      </p:to>
                                    </p:set>
                                    <p:animEffect transition="in" filter="fade">
                                      <p:cBhvr>
                                        <p:cTn id="7" dur="500"/>
                                        <p:tgtEl>
                                          <p:spTgt spid="6">
                                            <p:graphicEl>
                                              <a:dgm id="{A4FBD2C0-4CFF-4CA8-B1E6-575B3D588B3A}"/>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graphicEl>
                                              <a:dgm id="{C3649EFD-49C0-48C6-970C-8D32F6A1A274}"/>
                                            </p:graphicEl>
                                          </p:spTgt>
                                        </p:tgtEl>
                                        <p:attrNameLst>
                                          <p:attrName>style.visibility</p:attrName>
                                        </p:attrNameLst>
                                      </p:cBhvr>
                                      <p:to>
                                        <p:strVal val="visible"/>
                                      </p:to>
                                    </p:set>
                                    <p:animEffect transition="in" filter="fade">
                                      <p:cBhvr>
                                        <p:cTn id="12" dur="500"/>
                                        <p:tgtEl>
                                          <p:spTgt spid="6">
                                            <p:graphicEl>
                                              <a:dgm id="{C3649EFD-49C0-48C6-970C-8D32F6A1A274}"/>
                                            </p:graphic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graphicEl>
                                              <a:dgm id="{E7CBBCC7-4FBF-42FD-93A1-72C5A6AD540A}"/>
                                            </p:graphicEl>
                                          </p:spTgt>
                                        </p:tgtEl>
                                        <p:attrNameLst>
                                          <p:attrName>style.visibility</p:attrName>
                                        </p:attrNameLst>
                                      </p:cBhvr>
                                      <p:to>
                                        <p:strVal val="visible"/>
                                      </p:to>
                                    </p:set>
                                    <p:animEffect transition="in" filter="fade">
                                      <p:cBhvr>
                                        <p:cTn id="15" dur="500"/>
                                        <p:tgtEl>
                                          <p:spTgt spid="6">
                                            <p:graphicEl>
                                              <a:dgm id="{E7CBBCC7-4FBF-42FD-93A1-72C5A6AD540A}"/>
                                            </p:graphic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6">
                                            <p:graphicEl>
                                              <a:dgm id="{EF962254-878B-4F64-A987-A1613EA34777}"/>
                                            </p:graphicEl>
                                          </p:spTgt>
                                        </p:tgtEl>
                                        <p:attrNameLst>
                                          <p:attrName>style.visibility</p:attrName>
                                        </p:attrNameLst>
                                      </p:cBhvr>
                                      <p:to>
                                        <p:strVal val="visible"/>
                                      </p:to>
                                    </p:set>
                                    <p:animEffect transition="in" filter="fade">
                                      <p:cBhvr>
                                        <p:cTn id="20" dur="500"/>
                                        <p:tgtEl>
                                          <p:spTgt spid="6">
                                            <p:graphicEl>
                                              <a:dgm id="{EF962254-878B-4F64-A987-A1613EA34777}"/>
                                            </p:graphic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6">
                                            <p:graphicEl>
                                              <a:dgm id="{127A32F3-9A6D-436C-8375-951C77619BB6}"/>
                                            </p:graphicEl>
                                          </p:spTgt>
                                        </p:tgtEl>
                                        <p:attrNameLst>
                                          <p:attrName>style.visibility</p:attrName>
                                        </p:attrNameLst>
                                      </p:cBhvr>
                                      <p:to>
                                        <p:strVal val="visible"/>
                                      </p:to>
                                    </p:set>
                                    <p:animEffect transition="in" filter="fade">
                                      <p:cBhvr>
                                        <p:cTn id="23" dur="500"/>
                                        <p:tgtEl>
                                          <p:spTgt spid="6">
                                            <p:graphicEl>
                                              <a:dgm id="{127A32F3-9A6D-436C-8375-951C77619BB6}"/>
                                            </p:graphic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6">
                                            <p:graphicEl>
                                              <a:dgm id="{D7648D15-83D5-4F86-95DC-A0F061920ACC}"/>
                                            </p:graphicEl>
                                          </p:spTgt>
                                        </p:tgtEl>
                                        <p:attrNameLst>
                                          <p:attrName>style.visibility</p:attrName>
                                        </p:attrNameLst>
                                      </p:cBhvr>
                                      <p:to>
                                        <p:strVal val="visible"/>
                                      </p:to>
                                    </p:set>
                                    <p:animEffect transition="in" filter="fade">
                                      <p:cBhvr>
                                        <p:cTn id="28" dur="500"/>
                                        <p:tgtEl>
                                          <p:spTgt spid="6">
                                            <p:graphicEl>
                                              <a:dgm id="{D7648D15-83D5-4F86-95DC-A0F061920ACC}"/>
                                            </p:graphic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6">
                                            <p:graphicEl>
                                              <a:dgm id="{6F9A82EF-E122-4620-9FE9-F61031F1DDA9}"/>
                                            </p:graphicEl>
                                          </p:spTgt>
                                        </p:tgtEl>
                                        <p:attrNameLst>
                                          <p:attrName>style.visibility</p:attrName>
                                        </p:attrNameLst>
                                      </p:cBhvr>
                                      <p:to>
                                        <p:strVal val="visible"/>
                                      </p:to>
                                    </p:set>
                                    <p:animEffect transition="in" filter="fade">
                                      <p:cBhvr>
                                        <p:cTn id="31" dur="500"/>
                                        <p:tgtEl>
                                          <p:spTgt spid="6">
                                            <p:graphicEl>
                                              <a:dgm id="{6F9A82EF-E122-4620-9FE9-F61031F1DDA9}"/>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Sub>
          <a:bldDgm bld="one"/>
        </p:bldSub>
      </p:bldGraphic>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Functional Refactoring</a:t>
            </a:r>
          </a:p>
        </p:txBody>
      </p:sp>
      <p:cxnSp>
        <p:nvCxnSpPr>
          <p:cNvPr id="6" name="Straight Connector 5"/>
          <p:cNvCxnSpPr/>
          <p:nvPr/>
        </p:nvCxnSpPr>
        <p:spPr>
          <a:xfrm>
            <a:off x="838201" y="2334323"/>
            <a:ext cx="1510991" cy="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1058299" y="2514600"/>
            <a:ext cx="1066800" cy="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1058298" y="2706029"/>
            <a:ext cx="1510991" cy="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1058299" y="2887874"/>
            <a:ext cx="1974695" cy="7727"/>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V="1">
            <a:off x="838200" y="3071345"/>
            <a:ext cx="1352256" cy="1807"/>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838201" y="3247283"/>
            <a:ext cx="1510991"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18479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7" presetClass="emph" presetSubtype="2" fill="hold" nodeType="clickEffect">
                                  <p:stCondLst>
                                    <p:cond delay="0"/>
                                  </p:stCondLst>
                                  <p:childTnLst>
                                    <p:animClr clrSpc="rgb" dir="cw">
                                      <p:cBhvr>
                                        <p:cTn id="6" dur="2000" fill="hold"/>
                                        <p:tgtEl>
                                          <p:spTgt spid="6"/>
                                        </p:tgtEl>
                                        <p:attrNameLst>
                                          <p:attrName>stroke.color</p:attrName>
                                        </p:attrNameLst>
                                      </p:cBhvr>
                                      <p:to>
                                        <a:schemeClr val="accent2"/>
                                      </p:to>
                                    </p:animClr>
                                    <p:set>
                                      <p:cBhvr>
                                        <p:cTn id="7" dur="2000" fill="hold"/>
                                        <p:tgtEl>
                                          <p:spTgt spid="6"/>
                                        </p:tgtEl>
                                        <p:attrNameLst>
                                          <p:attrName>stroke.on</p:attrName>
                                        </p:attrNameLst>
                                      </p:cBhvr>
                                      <p:to>
                                        <p:strVal val="true"/>
                                      </p:to>
                                    </p:set>
                                  </p:childTnLst>
                                </p:cTn>
                              </p:par>
                              <p:par>
                                <p:cTn id="8" presetID="7" presetClass="emph" presetSubtype="2" fill="hold" nodeType="withEffect">
                                  <p:stCondLst>
                                    <p:cond delay="0"/>
                                  </p:stCondLst>
                                  <p:childTnLst>
                                    <p:animClr clrSpc="rgb" dir="cw">
                                      <p:cBhvr>
                                        <p:cTn id="9" dur="2000" fill="hold"/>
                                        <p:tgtEl>
                                          <p:spTgt spid="10"/>
                                        </p:tgtEl>
                                        <p:attrNameLst>
                                          <p:attrName>stroke.color</p:attrName>
                                        </p:attrNameLst>
                                      </p:cBhvr>
                                      <p:to>
                                        <a:schemeClr val="accent2"/>
                                      </p:to>
                                    </p:animClr>
                                    <p:set>
                                      <p:cBhvr>
                                        <p:cTn id="10" dur="2000" fill="hold"/>
                                        <p:tgtEl>
                                          <p:spTgt spid="10"/>
                                        </p:tgtEl>
                                        <p:attrNameLst>
                                          <p:attrName>stroke.on</p:attrName>
                                        </p:attrNameLst>
                                      </p:cBhvr>
                                      <p:to>
                                        <p:strVal val="true"/>
                                      </p:to>
                                    </p:set>
                                  </p:childTnLst>
                                </p:cTn>
                              </p:par>
                              <p:par>
                                <p:cTn id="11" presetID="7" presetClass="emph" presetSubtype="2" fill="hold" nodeType="withEffect">
                                  <p:stCondLst>
                                    <p:cond delay="0"/>
                                  </p:stCondLst>
                                  <p:childTnLst>
                                    <p:animClr clrSpc="rgb" dir="cw">
                                      <p:cBhvr>
                                        <p:cTn id="12" dur="2000" fill="hold"/>
                                        <p:tgtEl>
                                          <p:spTgt spid="11"/>
                                        </p:tgtEl>
                                        <p:attrNameLst>
                                          <p:attrName>stroke.color</p:attrName>
                                        </p:attrNameLst>
                                      </p:cBhvr>
                                      <p:to>
                                        <a:schemeClr val="accent2"/>
                                      </p:to>
                                    </p:animClr>
                                    <p:set>
                                      <p:cBhvr>
                                        <p:cTn id="13" dur="2000" fill="hold"/>
                                        <p:tgtEl>
                                          <p:spTgt spid="11"/>
                                        </p:tgtEl>
                                        <p:attrNameLst>
                                          <p:attrName>stroke.on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Imperative Refactoring</a:t>
            </a:r>
          </a:p>
        </p:txBody>
      </p:sp>
      <p:cxnSp>
        <p:nvCxnSpPr>
          <p:cNvPr id="6" name="Straight Connector 5"/>
          <p:cNvCxnSpPr/>
          <p:nvPr/>
        </p:nvCxnSpPr>
        <p:spPr>
          <a:xfrm>
            <a:off x="838201" y="2329559"/>
            <a:ext cx="1510991" cy="0"/>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1058299" y="2514600"/>
            <a:ext cx="1066800" cy="0"/>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1058298" y="2707616"/>
            <a:ext cx="1510991" cy="0"/>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1058299" y="2887874"/>
            <a:ext cx="1974695" cy="7727"/>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V="1">
            <a:off x="838200" y="3071345"/>
            <a:ext cx="1352256" cy="1807"/>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838201" y="3247283"/>
            <a:ext cx="1510991" cy="0"/>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6096001" y="3722547"/>
            <a:ext cx="1510991" cy="0"/>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flipV="1">
            <a:off x="6096000" y="4459570"/>
            <a:ext cx="1352256" cy="1807"/>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6096001" y="4635508"/>
            <a:ext cx="1510991" cy="0"/>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6540191" y="2285417"/>
            <a:ext cx="1066800" cy="0"/>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a:off x="6540190" y="2478433"/>
            <a:ext cx="1510991" cy="0"/>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a:off x="6540191" y="2658691"/>
            <a:ext cx="1974695" cy="7727"/>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a:off x="6096000" y="2114624"/>
            <a:ext cx="1066800" cy="0"/>
          </a:xfrm>
          <a:prstGeom prst="line">
            <a:avLst/>
          </a:prstGeom>
          <a:ln w="76200">
            <a:solidFill>
              <a:schemeClr val="accent2"/>
            </a:solidFill>
            <a:prstDash val="sysDot"/>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flipV="1">
            <a:off x="6096001" y="2826157"/>
            <a:ext cx="380215" cy="3771"/>
          </a:xfrm>
          <a:prstGeom prst="line">
            <a:avLst/>
          </a:prstGeom>
          <a:ln w="762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76" name="TextBox 75"/>
          <p:cNvSpPr txBox="1"/>
          <p:nvPr/>
        </p:nvSpPr>
        <p:spPr>
          <a:xfrm flipH="1">
            <a:off x="7295686" y="1822949"/>
            <a:ext cx="1085167" cy="523220"/>
          </a:xfrm>
          <a:prstGeom prst="rect">
            <a:avLst/>
          </a:prstGeom>
          <a:noFill/>
        </p:spPr>
        <p:txBody>
          <a:bodyPr wrap="square" rtlCol="0">
            <a:spAutoFit/>
          </a:bodyPr>
          <a:lstStyle/>
          <a:p>
            <a:r>
              <a:rPr lang="en-US" sz="2800" b="1" dirty="0"/>
              <a:t>=&gt;</a:t>
            </a:r>
          </a:p>
        </p:txBody>
      </p:sp>
      <p:cxnSp>
        <p:nvCxnSpPr>
          <p:cNvPr id="77" name="Straight Connector 76"/>
          <p:cNvCxnSpPr/>
          <p:nvPr/>
        </p:nvCxnSpPr>
        <p:spPr>
          <a:xfrm>
            <a:off x="6460737" y="4095824"/>
            <a:ext cx="1066800" cy="0"/>
          </a:xfrm>
          <a:prstGeom prst="line">
            <a:avLst/>
          </a:prstGeom>
          <a:ln w="76200">
            <a:solidFill>
              <a:schemeClr val="accent1"/>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77569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8.33333E-7 -4.07407E-6 L -0.43125 -0.20324 " pathEditMode="relative" rAng="0" ptsTypes="AA">
                                      <p:cBhvr>
                                        <p:cTn id="6" dur="2000" spd="-100000" fill="hold"/>
                                        <p:tgtEl>
                                          <p:spTgt spid="24"/>
                                        </p:tgtEl>
                                        <p:attrNameLst>
                                          <p:attrName>ppt_x</p:attrName>
                                          <p:attrName>ppt_y</p:attrName>
                                        </p:attrNameLst>
                                      </p:cBhvr>
                                      <p:rCtr x="-21563" y="-10162"/>
                                    </p:animMotion>
                                  </p:childTnLst>
                                </p:cTn>
                              </p:par>
                              <p:par>
                                <p:cTn id="7" presetID="42" presetClass="path" presetSubtype="0" accel="50000" decel="50000" fill="hold" nodeType="withEffect">
                                  <p:stCondLst>
                                    <p:cond delay="0"/>
                                  </p:stCondLst>
                                  <p:childTnLst>
                                    <p:animMotion origin="layout" path="M 1.25E-6 -1.48148E-6 L -0.43138 -0.20254 " pathEditMode="relative" rAng="0" ptsTypes="AA">
                                      <p:cBhvr>
                                        <p:cTn id="8" dur="2000" spd="-100000" fill="hold"/>
                                        <p:tgtEl>
                                          <p:spTgt spid="25"/>
                                        </p:tgtEl>
                                        <p:attrNameLst>
                                          <p:attrName>ppt_x</p:attrName>
                                          <p:attrName>ppt_y</p:attrName>
                                        </p:attrNameLst>
                                      </p:cBhvr>
                                      <p:rCtr x="-21576" y="-10139"/>
                                    </p:animMotion>
                                  </p:childTnLst>
                                </p:cTn>
                              </p:par>
                              <p:par>
                                <p:cTn id="9" presetID="42" presetClass="path" presetSubtype="0" accel="50000" decel="50000" fill="hold" nodeType="withEffect">
                                  <p:stCondLst>
                                    <p:cond delay="0"/>
                                  </p:stCondLst>
                                  <p:childTnLst>
                                    <p:animMotion origin="layout" path="M 8.33333E-7 4.07407E-6 L -0.43151 -0.20232 " pathEditMode="relative" rAng="0" ptsTypes="AA">
                                      <p:cBhvr>
                                        <p:cTn id="10" dur="2000" spd="-100000" fill="hold"/>
                                        <p:tgtEl>
                                          <p:spTgt spid="26"/>
                                        </p:tgtEl>
                                        <p:attrNameLst>
                                          <p:attrName>ppt_x</p:attrName>
                                          <p:attrName>ppt_y</p:attrName>
                                        </p:attrNameLst>
                                      </p:cBhvr>
                                      <p:rCtr x="-21576" y="-10116"/>
                                    </p:animMotion>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9"/>
                                        </p:tgtEl>
                                        <p:attrNameLst>
                                          <p:attrName>style.visibility</p:attrName>
                                        </p:attrNameLst>
                                      </p:cBhvr>
                                      <p:to>
                                        <p:strVal val="visible"/>
                                      </p:to>
                                    </p:set>
                                    <p:animEffect transition="in" filter="fade">
                                      <p:cBhvr>
                                        <p:cTn id="15" dur="500"/>
                                        <p:tgtEl>
                                          <p:spTgt spid="6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6"/>
                                        </p:tgtEl>
                                        <p:attrNameLst>
                                          <p:attrName>style.visibility</p:attrName>
                                        </p:attrNameLst>
                                      </p:cBhvr>
                                      <p:to>
                                        <p:strVal val="visible"/>
                                      </p:to>
                                    </p:set>
                                    <p:animEffect transition="in" filter="fade">
                                      <p:cBhvr>
                                        <p:cTn id="18" dur="500"/>
                                        <p:tgtEl>
                                          <p:spTgt spid="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Functional Refactoring</a:t>
            </a:r>
          </a:p>
        </p:txBody>
      </p:sp>
      <p:cxnSp>
        <p:nvCxnSpPr>
          <p:cNvPr id="6" name="Straight Connector 5"/>
          <p:cNvCxnSpPr/>
          <p:nvPr/>
        </p:nvCxnSpPr>
        <p:spPr>
          <a:xfrm>
            <a:off x="838201" y="2329559"/>
            <a:ext cx="1510991" cy="0"/>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1058299" y="2514600"/>
            <a:ext cx="1066800" cy="0"/>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1058298" y="2707616"/>
            <a:ext cx="1510991" cy="0"/>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1058299" y="2887874"/>
            <a:ext cx="1974695" cy="7727"/>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V="1">
            <a:off x="838200" y="3071345"/>
            <a:ext cx="1352256" cy="1807"/>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838201" y="3247283"/>
            <a:ext cx="1510991" cy="0"/>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6096001" y="3722547"/>
            <a:ext cx="1510991" cy="0"/>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flipV="1">
            <a:off x="6096000" y="4459570"/>
            <a:ext cx="1352256" cy="1807"/>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6096001" y="4635508"/>
            <a:ext cx="1510991" cy="0"/>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6540191" y="2285417"/>
            <a:ext cx="1066800" cy="0"/>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a:off x="6540190" y="2478433"/>
            <a:ext cx="1510991" cy="0"/>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a:off x="6540191" y="2658691"/>
            <a:ext cx="1974695" cy="7727"/>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a:off x="6096000" y="2114624"/>
            <a:ext cx="1066800" cy="0"/>
          </a:xfrm>
          <a:prstGeom prst="line">
            <a:avLst/>
          </a:prstGeom>
          <a:ln w="76200">
            <a:solidFill>
              <a:schemeClr val="accent2"/>
            </a:solidFill>
            <a:prstDash val="sysDot"/>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flipV="1">
            <a:off x="6096001" y="2826157"/>
            <a:ext cx="380215" cy="3771"/>
          </a:xfrm>
          <a:prstGeom prst="line">
            <a:avLst/>
          </a:prstGeom>
          <a:ln w="762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76" name="TextBox 75"/>
          <p:cNvSpPr txBox="1"/>
          <p:nvPr/>
        </p:nvSpPr>
        <p:spPr>
          <a:xfrm flipH="1">
            <a:off x="7295686" y="1822949"/>
            <a:ext cx="1085167" cy="523220"/>
          </a:xfrm>
          <a:prstGeom prst="rect">
            <a:avLst/>
          </a:prstGeom>
          <a:noFill/>
        </p:spPr>
        <p:txBody>
          <a:bodyPr wrap="square" rtlCol="0">
            <a:spAutoFit/>
          </a:bodyPr>
          <a:lstStyle/>
          <a:p>
            <a:r>
              <a:rPr lang="en-US" sz="2800" b="1" dirty="0"/>
              <a:t>=&gt;</a:t>
            </a:r>
          </a:p>
        </p:txBody>
      </p:sp>
      <p:cxnSp>
        <p:nvCxnSpPr>
          <p:cNvPr id="77" name="Straight Connector 76"/>
          <p:cNvCxnSpPr/>
          <p:nvPr/>
        </p:nvCxnSpPr>
        <p:spPr>
          <a:xfrm>
            <a:off x="6460737" y="4095824"/>
            <a:ext cx="1066800" cy="0"/>
          </a:xfrm>
          <a:prstGeom prst="line">
            <a:avLst/>
          </a:prstGeom>
          <a:ln w="76200">
            <a:solidFill>
              <a:schemeClr val="accent1"/>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91048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par>
                          <p:cTn id="11" fill="hold">
                            <p:stCondLst>
                              <p:cond delay="0"/>
                            </p:stCondLst>
                            <p:childTnLst>
                              <p:par>
                                <p:cTn id="12" presetID="42" presetClass="path" presetSubtype="0" accel="50000" decel="50000" fill="hold" nodeType="afterEffect">
                                  <p:stCondLst>
                                    <p:cond delay="0"/>
                                  </p:stCondLst>
                                  <p:childTnLst>
                                    <p:animMotion origin="layout" path="M 8.33333E-7 -4.07407E-6 L -0.43125 -0.20324 " pathEditMode="relative" rAng="0" ptsTypes="AA">
                                      <p:cBhvr>
                                        <p:cTn id="13" dur="2000" spd="-100000" fill="hold"/>
                                        <p:tgtEl>
                                          <p:spTgt spid="24"/>
                                        </p:tgtEl>
                                        <p:attrNameLst>
                                          <p:attrName>ppt_x</p:attrName>
                                          <p:attrName>ppt_y</p:attrName>
                                        </p:attrNameLst>
                                      </p:cBhvr>
                                      <p:rCtr x="-21563" y="-10162"/>
                                    </p:animMotion>
                                  </p:childTnLst>
                                </p:cTn>
                              </p:par>
                              <p:par>
                                <p:cTn id="14" presetID="42" presetClass="path" presetSubtype="0" accel="50000" decel="50000" fill="hold" nodeType="withEffect">
                                  <p:stCondLst>
                                    <p:cond delay="0"/>
                                  </p:stCondLst>
                                  <p:childTnLst>
                                    <p:animMotion origin="layout" path="M 1.25E-6 -1.48148E-6 L -0.43138 -0.20254 " pathEditMode="relative" rAng="0" ptsTypes="AA">
                                      <p:cBhvr>
                                        <p:cTn id="15" dur="2000" spd="-100000" fill="hold"/>
                                        <p:tgtEl>
                                          <p:spTgt spid="25"/>
                                        </p:tgtEl>
                                        <p:attrNameLst>
                                          <p:attrName>ppt_x</p:attrName>
                                          <p:attrName>ppt_y</p:attrName>
                                        </p:attrNameLst>
                                      </p:cBhvr>
                                      <p:rCtr x="-21576" y="-10139"/>
                                    </p:animMotion>
                                  </p:childTnLst>
                                </p:cTn>
                              </p:par>
                              <p:par>
                                <p:cTn id="16" presetID="42" presetClass="path" presetSubtype="0" accel="50000" decel="50000" fill="hold" nodeType="withEffect">
                                  <p:stCondLst>
                                    <p:cond delay="0"/>
                                  </p:stCondLst>
                                  <p:childTnLst>
                                    <p:animMotion origin="layout" path="M 8.33333E-7 4.07407E-6 L -0.43151 -0.20232 " pathEditMode="relative" rAng="0" ptsTypes="AA">
                                      <p:cBhvr>
                                        <p:cTn id="17" dur="2000" spd="-100000" fill="hold"/>
                                        <p:tgtEl>
                                          <p:spTgt spid="26"/>
                                        </p:tgtEl>
                                        <p:attrNameLst>
                                          <p:attrName>ppt_x</p:attrName>
                                          <p:attrName>ppt_y</p:attrName>
                                        </p:attrNameLst>
                                      </p:cBhvr>
                                      <p:rCtr x="-21576" y="-10116"/>
                                    </p:animMotion>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9"/>
                                        </p:tgtEl>
                                        <p:attrNameLst>
                                          <p:attrName>style.visibility</p:attrName>
                                        </p:attrNameLst>
                                      </p:cBhvr>
                                      <p:to>
                                        <p:strVal val="visible"/>
                                      </p:to>
                                    </p:set>
                                    <p:animEffect transition="in" filter="fade">
                                      <p:cBhvr>
                                        <p:cTn id="22" dur="500"/>
                                        <p:tgtEl>
                                          <p:spTgt spid="69"/>
                                        </p:tgtEl>
                                      </p:cBhvr>
                                    </p:animEffect>
                                  </p:childTnLst>
                                </p:cTn>
                              </p:par>
                            </p:childTnLst>
                          </p:cTn>
                        </p:par>
                        <p:par>
                          <p:cTn id="23" fill="hold">
                            <p:stCondLst>
                              <p:cond delay="500"/>
                            </p:stCondLst>
                            <p:childTnLst>
                              <p:par>
                                <p:cTn id="24" presetID="10" presetClass="entr" presetSubtype="0" fill="hold" grpId="0" nodeType="afterEffect">
                                  <p:stCondLst>
                                    <p:cond delay="0"/>
                                  </p:stCondLst>
                                  <p:childTnLst>
                                    <p:set>
                                      <p:cBhvr>
                                        <p:cTn id="25" dur="1" fill="hold">
                                          <p:stCondLst>
                                            <p:cond delay="0"/>
                                          </p:stCondLst>
                                        </p:cTn>
                                        <p:tgtEl>
                                          <p:spTgt spid="76"/>
                                        </p:tgtEl>
                                        <p:attrNameLst>
                                          <p:attrName>style.visibility</p:attrName>
                                        </p:attrNameLst>
                                      </p:cBhvr>
                                      <p:to>
                                        <p:strVal val="visible"/>
                                      </p:to>
                                    </p:set>
                                    <p:animEffect transition="in" filter="fade">
                                      <p:cBhvr>
                                        <p:cTn id="26" dur="500"/>
                                        <p:tgtEl>
                                          <p:spTgt spid="76"/>
                                        </p:tgtEl>
                                      </p:cBhvr>
                                    </p:animEffect>
                                  </p:childTnLst>
                                </p:cTn>
                              </p:par>
                            </p:childTnLst>
                          </p:cTn>
                        </p:par>
                        <p:par>
                          <p:cTn id="27" fill="hold">
                            <p:stCondLst>
                              <p:cond delay="1000"/>
                            </p:stCondLst>
                            <p:childTnLst>
                              <p:par>
                                <p:cTn id="28" presetID="10" presetClass="entr" presetSubtype="0" fill="hold" nodeType="afterEffect">
                                  <p:stCondLst>
                                    <p:cond delay="0"/>
                                  </p:stCondLst>
                                  <p:childTnLst>
                                    <p:set>
                                      <p:cBhvr>
                                        <p:cTn id="29" dur="1" fill="hold">
                                          <p:stCondLst>
                                            <p:cond delay="0"/>
                                          </p:stCondLst>
                                        </p:cTn>
                                        <p:tgtEl>
                                          <p:spTgt spid="70"/>
                                        </p:tgtEl>
                                        <p:attrNameLst>
                                          <p:attrName>style.visibility</p:attrName>
                                        </p:attrNameLst>
                                      </p:cBhvr>
                                      <p:to>
                                        <p:strVal val="visible"/>
                                      </p:to>
                                    </p:set>
                                    <p:animEffect transition="in" filter="fade">
                                      <p:cBhvr>
                                        <p:cTn id="30" dur="500"/>
                                        <p:tgtEl>
                                          <p:spTgt spid="70"/>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68"/>
                                        </p:tgtEl>
                                        <p:attrNameLst>
                                          <p:attrName>style.visibility</p:attrName>
                                        </p:attrNameLst>
                                      </p:cBhvr>
                                      <p:to>
                                        <p:strVal val="visible"/>
                                      </p:to>
                                    </p:set>
                                  </p:childTnLst>
                                </p:cTn>
                              </p:par>
                            </p:childTnLst>
                          </p:cTn>
                        </p:par>
                        <p:par>
                          <p:cTn id="39" fill="hold">
                            <p:stCondLst>
                              <p:cond delay="0"/>
                            </p:stCondLst>
                            <p:childTnLst>
                              <p:par>
                                <p:cTn id="40" presetID="42" presetClass="path" presetSubtype="0" accel="50000" decel="50000" fill="hold" nodeType="afterEffect">
                                  <p:stCondLst>
                                    <p:cond delay="0"/>
                                  </p:stCondLst>
                                  <p:childTnLst>
                                    <p:animMotion origin="layout" path="M 1.66667E-6 -3.33333E-6 L -0.45078 0.03264 " pathEditMode="relative" rAng="0" ptsTypes="AA">
                                      <p:cBhvr>
                                        <p:cTn id="41" dur="2000" spd="-100000" fill="hold"/>
                                        <p:tgtEl>
                                          <p:spTgt spid="66"/>
                                        </p:tgtEl>
                                        <p:attrNameLst>
                                          <p:attrName>ppt_x</p:attrName>
                                          <p:attrName>ppt_y</p:attrName>
                                        </p:attrNameLst>
                                      </p:cBhvr>
                                      <p:rCtr x="-22539" y="1620"/>
                                    </p:animMotion>
                                  </p:childTnLst>
                                </p:cTn>
                              </p:par>
                              <p:par>
                                <p:cTn id="42" presetID="42" presetClass="path" presetSubtype="0" accel="50000" decel="50000" fill="hold" nodeType="withEffect">
                                  <p:stCondLst>
                                    <p:cond delay="0"/>
                                  </p:stCondLst>
                                  <p:childTnLst>
                                    <p:animMotion origin="layout" path="M 2.5E-6 -2.59259E-6 L -0.44792 0.03287 " pathEditMode="relative" rAng="0" ptsTypes="AA">
                                      <p:cBhvr>
                                        <p:cTn id="43" dur="2000" spd="-100000" fill="hold"/>
                                        <p:tgtEl>
                                          <p:spTgt spid="67"/>
                                        </p:tgtEl>
                                        <p:attrNameLst>
                                          <p:attrName>ppt_x</p:attrName>
                                          <p:attrName>ppt_y</p:attrName>
                                        </p:attrNameLst>
                                      </p:cBhvr>
                                      <p:rCtr x="-22396" y="1644"/>
                                    </p:animMotion>
                                  </p:childTnLst>
                                </p:cTn>
                              </p:par>
                              <p:par>
                                <p:cTn id="44" presetID="42" presetClass="path" presetSubtype="0" accel="50000" decel="50000" fill="hold" nodeType="withEffect">
                                  <p:stCondLst>
                                    <p:cond delay="0"/>
                                  </p:stCondLst>
                                  <p:childTnLst>
                                    <p:animMotion origin="layout" path="M 2.08333E-6 -4.44444E-6 L -0.44948 0.03218 " pathEditMode="relative" rAng="0" ptsTypes="AA">
                                      <p:cBhvr>
                                        <p:cTn id="45" dur="2000" spd="-100000" fill="hold"/>
                                        <p:tgtEl>
                                          <p:spTgt spid="68"/>
                                        </p:tgtEl>
                                        <p:attrNameLst>
                                          <p:attrName>ppt_x</p:attrName>
                                          <p:attrName>ppt_y</p:attrName>
                                        </p:attrNameLst>
                                      </p:cBhvr>
                                      <p:rCtr x="-22474" y="1597"/>
                                    </p:animMotion>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77"/>
                                        </p:tgtEl>
                                        <p:attrNameLst>
                                          <p:attrName>style.visibility</p:attrName>
                                        </p:attrNameLst>
                                      </p:cBhvr>
                                      <p:to>
                                        <p:strVal val="visible"/>
                                      </p:to>
                                    </p:set>
                                    <p:animEffect transition="in" filter="fade">
                                      <p:cBhvr>
                                        <p:cTn id="50" dur="500"/>
                                        <p:tgtEl>
                                          <p:spTgt spid="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EBFD21F-8FC8-436D-AE6F-43A3D65C46D0}"/>
              </a:ext>
            </a:extLst>
          </p:cNvPr>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2727744" y="1524823"/>
            <a:ext cx="5821934" cy="4968051"/>
          </a:xfrm>
          <a:prstGeom prst="rect">
            <a:avLst/>
          </a:prstGeom>
        </p:spPr>
      </p:pic>
      <p:pic>
        <p:nvPicPr>
          <p:cNvPr id="5" name="Content Placeholder 4">
            <a:extLst>
              <a:ext uri="{FF2B5EF4-FFF2-40B4-BE49-F238E27FC236}">
                <a16:creationId xmlns:a16="http://schemas.microsoft.com/office/drawing/2014/main" id="{F0D21F2F-7A56-4F28-92E5-0B7898882B13}"/>
              </a:ext>
            </a:extLst>
          </p:cNvPr>
          <p:cNvPicPr>
            <a:picLocks noGrp="1" noChangeAspect="1"/>
          </p:cNvPicPr>
          <p:nvPr>
            <p:ph idx="1"/>
          </p:nvPr>
        </p:nvPicPr>
        <p:blipFill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l="28302" t="20328" r="30684" b="21799"/>
          <a:stretch/>
        </p:blipFill>
        <p:spPr>
          <a:xfrm>
            <a:off x="4108278" y="2297640"/>
            <a:ext cx="2338288" cy="2097963"/>
          </a:xfrm>
          <a:prstGeom prst="ellipse">
            <a:avLst/>
          </a:prstGeom>
        </p:spPr>
      </p:pic>
      <p:sp>
        <p:nvSpPr>
          <p:cNvPr id="11" name="Title 1">
            <a:extLst>
              <a:ext uri="{FF2B5EF4-FFF2-40B4-BE49-F238E27FC236}">
                <a16:creationId xmlns:a16="http://schemas.microsoft.com/office/drawing/2014/main" id="{81E600C7-00FF-4E7E-ABD6-973DE3FAA696}"/>
              </a:ext>
            </a:extLst>
          </p:cNvPr>
          <p:cNvSpPr>
            <a:spLocks noGrp="1"/>
          </p:cNvSpPr>
          <p:nvPr>
            <p:ph type="title"/>
          </p:nvPr>
        </p:nvSpPr>
        <p:spPr>
          <a:xfrm>
            <a:off x="838200" y="365125"/>
            <a:ext cx="10515600" cy="1325563"/>
          </a:xfrm>
        </p:spPr>
        <p:txBody>
          <a:bodyPr/>
          <a:lstStyle/>
          <a:p>
            <a:r>
              <a:rPr lang="en-US" dirty="0"/>
              <a:t>Culture and language have a great </a:t>
            </a:r>
            <a:br>
              <a:rPr lang="en-US" dirty="0"/>
            </a:br>
            <a:r>
              <a:rPr lang="en-US" dirty="0"/>
              <a:t>impact on how you think</a:t>
            </a:r>
          </a:p>
        </p:txBody>
      </p:sp>
    </p:spTree>
    <p:extLst>
      <p:ext uri="{BB962C8B-B14F-4D97-AF65-F5344CB8AC3E}">
        <p14:creationId xmlns:p14="http://schemas.microsoft.com/office/powerpoint/2010/main" val="2446605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1000"/>
                            </p:stCondLst>
                            <p:childTnLst>
                              <p:par>
                                <p:cTn id="9" presetID="10" presetClass="entr" presetSubtype="0" fill="hold" nodeType="afterEffect">
                                  <p:stCondLst>
                                    <p:cond delay="50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Functional Refactoring</a:t>
            </a:r>
          </a:p>
        </p:txBody>
      </p:sp>
      <p:cxnSp>
        <p:nvCxnSpPr>
          <p:cNvPr id="6" name="Straight Connector 5"/>
          <p:cNvCxnSpPr/>
          <p:nvPr/>
        </p:nvCxnSpPr>
        <p:spPr>
          <a:xfrm>
            <a:off x="838201" y="2329559"/>
            <a:ext cx="1510991" cy="0"/>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1058299" y="2514600"/>
            <a:ext cx="1066800" cy="0"/>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1058298" y="2707616"/>
            <a:ext cx="1510991" cy="0"/>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1058299" y="2887874"/>
            <a:ext cx="1974695" cy="7727"/>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V="1">
            <a:off x="838200" y="3071345"/>
            <a:ext cx="1352256" cy="1807"/>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838201" y="3247283"/>
            <a:ext cx="1510991" cy="0"/>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6096001" y="3722547"/>
            <a:ext cx="1510991" cy="0"/>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flipV="1">
            <a:off x="6096000" y="4459570"/>
            <a:ext cx="1352256" cy="1807"/>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6096001" y="4635508"/>
            <a:ext cx="1510991" cy="0"/>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6540191" y="2285417"/>
            <a:ext cx="1066800" cy="0"/>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a:off x="6540190" y="2478433"/>
            <a:ext cx="1510991" cy="0"/>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a:off x="6540191" y="2658691"/>
            <a:ext cx="1974695" cy="7727"/>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a:off x="6096000" y="2114624"/>
            <a:ext cx="1066800" cy="0"/>
          </a:xfrm>
          <a:prstGeom prst="line">
            <a:avLst/>
          </a:prstGeom>
          <a:ln w="76200">
            <a:solidFill>
              <a:schemeClr val="accent2"/>
            </a:solidFill>
            <a:prstDash val="sysDot"/>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flipV="1">
            <a:off x="6096001" y="2826157"/>
            <a:ext cx="380215" cy="3771"/>
          </a:xfrm>
          <a:prstGeom prst="line">
            <a:avLst/>
          </a:prstGeom>
          <a:ln w="762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76" name="TextBox 75"/>
          <p:cNvSpPr txBox="1"/>
          <p:nvPr/>
        </p:nvSpPr>
        <p:spPr>
          <a:xfrm flipH="1">
            <a:off x="7295686" y="1822949"/>
            <a:ext cx="1085167" cy="523220"/>
          </a:xfrm>
          <a:prstGeom prst="rect">
            <a:avLst/>
          </a:prstGeom>
          <a:noFill/>
        </p:spPr>
        <p:txBody>
          <a:bodyPr wrap="square" rtlCol="0">
            <a:spAutoFit/>
          </a:bodyPr>
          <a:lstStyle/>
          <a:p>
            <a:r>
              <a:rPr lang="en-US" sz="2800" b="1" dirty="0"/>
              <a:t>=&gt;</a:t>
            </a:r>
          </a:p>
        </p:txBody>
      </p:sp>
      <p:cxnSp>
        <p:nvCxnSpPr>
          <p:cNvPr id="77" name="Straight Connector 76"/>
          <p:cNvCxnSpPr/>
          <p:nvPr/>
        </p:nvCxnSpPr>
        <p:spPr>
          <a:xfrm>
            <a:off x="6460737" y="4095824"/>
            <a:ext cx="1066800" cy="0"/>
          </a:xfrm>
          <a:prstGeom prst="line">
            <a:avLst/>
          </a:prstGeom>
          <a:ln w="76200">
            <a:solidFill>
              <a:schemeClr val="accent1"/>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0554908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idx="1"/>
          </p:nvPr>
        </p:nvSpPr>
        <p:spPr>
          <a:xfrm>
            <a:off x="6808054" y="4464911"/>
            <a:ext cx="4469546" cy="932280"/>
          </a:xfrm>
        </p:spPr>
        <p:txBody>
          <a:bodyPr/>
          <a:lstStyle/>
          <a:p>
            <a:r>
              <a:rPr lang="en-US" dirty="0"/>
              <a:t>Outside in refactoring</a:t>
            </a:r>
          </a:p>
          <a:p>
            <a:endParaRPr lang="en-US" dirty="0"/>
          </a:p>
        </p:txBody>
      </p:sp>
      <p:sp>
        <p:nvSpPr>
          <p:cNvPr id="4" name="Title 3"/>
          <p:cNvSpPr>
            <a:spLocks noGrp="1"/>
          </p:cNvSpPr>
          <p:nvPr>
            <p:ph type="title"/>
          </p:nvPr>
        </p:nvSpPr>
        <p:spPr>
          <a:xfrm>
            <a:off x="768096" y="2831592"/>
            <a:ext cx="10363200" cy="762000"/>
          </a:xfrm>
        </p:spPr>
        <p:txBody>
          <a:bodyPr>
            <a:normAutofit fontScale="90000"/>
          </a:bodyPr>
          <a:lstStyle/>
          <a:p>
            <a:r>
              <a:rPr lang="en-US" sz="13800" dirty="0"/>
              <a:t>Demo!</a:t>
            </a:r>
          </a:p>
        </p:txBody>
      </p:sp>
    </p:spTree>
    <p:extLst>
      <p:ext uri="{BB962C8B-B14F-4D97-AF65-F5344CB8AC3E}">
        <p14:creationId xmlns:p14="http://schemas.microsoft.com/office/powerpoint/2010/main" val="123027170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CCE0E9-1F64-4B49-B603-C910B784517A}"/>
              </a:ext>
            </a:extLst>
          </p:cNvPr>
          <p:cNvSpPr>
            <a:spLocks noGrp="1"/>
          </p:cNvSpPr>
          <p:nvPr>
            <p:ph type="title"/>
          </p:nvPr>
        </p:nvSpPr>
        <p:spPr/>
        <p:txBody>
          <a:bodyPr/>
          <a:lstStyle/>
          <a:p>
            <a:r>
              <a:rPr lang="en-US" dirty="0"/>
              <a:t>Handling Errors</a:t>
            </a:r>
          </a:p>
        </p:txBody>
      </p:sp>
      <p:sp>
        <p:nvSpPr>
          <p:cNvPr id="4" name="Text Placeholder 3">
            <a:extLst>
              <a:ext uri="{FF2B5EF4-FFF2-40B4-BE49-F238E27FC236}">
                <a16:creationId xmlns:a16="http://schemas.microsoft.com/office/drawing/2014/main" id="{D1EC8AFF-8A4A-4D4B-AE4B-CB47459470B4}"/>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10816259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E446BE-251D-4DF2-9845-7C50754B1BEC}"/>
              </a:ext>
            </a:extLst>
          </p:cNvPr>
          <p:cNvSpPr>
            <a:spLocks noGrp="1"/>
          </p:cNvSpPr>
          <p:nvPr>
            <p:ph type="title"/>
          </p:nvPr>
        </p:nvSpPr>
        <p:spPr/>
        <p:txBody>
          <a:bodyPr/>
          <a:lstStyle/>
          <a:p>
            <a:r>
              <a:rPr lang="en-US" dirty="0"/>
              <a:t>What could possibly go wrong?</a:t>
            </a:r>
          </a:p>
        </p:txBody>
      </p:sp>
      <p:sp>
        <p:nvSpPr>
          <p:cNvPr id="3" name="Content Placeholder 2">
            <a:extLst>
              <a:ext uri="{FF2B5EF4-FFF2-40B4-BE49-F238E27FC236}">
                <a16:creationId xmlns:a16="http://schemas.microsoft.com/office/drawing/2014/main" id="{8B22EE1D-8CC6-4552-B111-95CD29360213}"/>
              </a:ext>
            </a:extLst>
          </p:cNvPr>
          <p:cNvSpPr>
            <a:spLocks noGrp="1"/>
          </p:cNvSpPr>
          <p:nvPr>
            <p:ph idx="1"/>
          </p:nvPr>
        </p:nvSpPr>
        <p:spPr>
          <a:xfrm>
            <a:off x="838199" y="1825625"/>
            <a:ext cx="10658061" cy="4351338"/>
          </a:xfrm>
        </p:spPr>
        <p:txBody>
          <a:bodyPr>
            <a:normAutofit/>
          </a:bodyPr>
          <a:lstStyle/>
          <a:p>
            <a:r>
              <a:rPr lang="en-US" dirty="0"/>
              <a:t>Protocol failure like routing (one, not seen by app)</a:t>
            </a:r>
          </a:p>
          <a:p>
            <a:r>
              <a:rPr lang="en-US" dirty="0"/>
              <a:t>Unpacking behavior like bad JSON format (one, seen by infrastructure)</a:t>
            </a:r>
          </a:p>
          <a:p>
            <a:r>
              <a:rPr lang="en-US" dirty="0"/>
              <a:t>Validation like string too long (many)</a:t>
            </a:r>
          </a:p>
          <a:p>
            <a:r>
              <a:rPr lang="en-US" dirty="0"/>
              <a:t>Anticipated environment issues like database missing (one, 📞 ops)</a:t>
            </a:r>
          </a:p>
          <a:p>
            <a:r>
              <a:rPr lang="en-US" dirty="0"/>
              <a:t>Unexpected app failure like null reference (one, 📞 programmers)</a:t>
            </a:r>
          </a:p>
          <a:p>
            <a:r>
              <a:rPr lang="en-US" dirty="0"/>
              <a:t>Batch process, last 3 above for each item</a:t>
            </a:r>
          </a:p>
          <a:p>
            <a:pPr lvl="1"/>
            <a:r>
              <a:rPr lang="en-US" dirty="0"/>
              <a:t>All succeed</a:t>
            </a:r>
          </a:p>
          <a:p>
            <a:pPr lvl="1"/>
            <a:r>
              <a:rPr lang="en-US" dirty="0"/>
              <a:t>Some succeed</a:t>
            </a:r>
          </a:p>
          <a:p>
            <a:pPr lvl="1"/>
            <a:r>
              <a:rPr lang="en-US" dirty="0"/>
              <a:t>None succeed</a:t>
            </a:r>
          </a:p>
          <a:p>
            <a:endParaRPr lang="en-US" dirty="0"/>
          </a:p>
          <a:p>
            <a:endParaRPr lang="en-US" dirty="0"/>
          </a:p>
        </p:txBody>
      </p:sp>
    </p:spTree>
    <p:extLst>
      <p:ext uri="{BB962C8B-B14F-4D97-AF65-F5344CB8AC3E}">
        <p14:creationId xmlns:p14="http://schemas.microsoft.com/office/powerpoint/2010/main" val="2318235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Effect transition="in" filter="fade">
                                      <p:cBhvr>
                                        <p:cTn id="35" dur="500"/>
                                        <p:tgtEl>
                                          <p:spTgt spid="3">
                                            <p:txEl>
                                              <p:pRg st="6" end="6"/>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
                                            <p:txEl>
                                              <p:pRg st="7" end="7"/>
                                            </p:txEl>
                                          </p:spTgt>
                                        </p:tgtEl>
                                        <p:attrNameLst>
                                          <p:attrName>style.visibility</p:attrName>
                                        </p:attrNameLst>
                                      </p:cBhvr>
                                      <p:to>
                                        <p:strVal val="visible"/>
                                      </p:to>
                                    </p:set>
                                    <p:animEffect transition="in" filter="fade">
                                      <p:cBhvr>
                                        <p:cTn id="38" dur="500"/>
                                        <p:tgtEl>
                                          <p:spTgt spid="3">
                                            <p:txEl>
                                              <p:pRg st="7" end="7"/>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
                                            <p:txEl>
                                              <p:pRg st="8" end="8"/>
                                            </p:txEl>
                                          </p:spTgt>
                                        </p:tgtEl>
                                        <p:attrNameLst>
                                          <p:attrName>style.visibility</p:attrName>
                                        </p:attrNameLst>
                                      </p:cBhvr>
                                      <p:to>
                                        <p:strVal val="visible"/>
                                      </p:to>
                                    </p:set>
                                    <p:animEffect transition="in" filter="fade">
                                      <p:cBhvr>
                                        <p:cTn id="41"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Diagram 5"/>
          <p:cNvGraphicFramePr/>
          <p:nvPr>
            <p:extLst/>
          </p:nvPr>
        </p:nvGraphicFramePr>
        <p:xfrm>
          <a:off x="1039629" y="992373"/>
          <a:ext cx="10011144" cy="379917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Curved Left Arrow 1"/>
          <p:cNvSpPr/>
          <p:nvPr/>
        </p:nvSpPr>
        <p:spPr>
          <a:xfrm rot="5400000">
            <a:off x="6932527" y="3384602"/>
            <a:ext cx="946098" cy="1867786"/>
          </a:xfrm>
          <a:prstGeom prst="curvedLeftArrow">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a:solidFill>
                <a:schemeClr val="tx1"/>
              </a:solidFill>
            </a:endParaRPr>
          </a:p>
        </p:txBody>
      </p:sp>
      <p:sp>
        <p:nvSpPr>
          <p:cNvPr id="20" name="Curved Left Arrow 19"/>
          <p:cNvSpPr/>
          <p:nvPr/>
        </p:nvSpPr>
        <p:spPr>
          <a:xfrm rot="5400000">
            <a:off x="3618713" y="3384601"/>
            <a:ext cx="946098" cy="1867786"/>
          </a:xfrm>
          <a:prstGeom prst="curvedLeftArrow">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a:solidFill>
                <a:schemeClr val="tx1"/>
              </a:solidFill>
            </a:endParaRPr>
          </a:p>
        </p:txBody>
      </p:sp>
      <p:sp>
        <p:nvSpPr>
          <p:cNvPr id="3" name="TextBox 2"/>
          <p:cNvSpPr txBox="1"/>
          <p:nvPr/>
        </p:nvSpPr>
        <p:spPr>
          <a:xfrm>
            <a:off x="3624186" y="4933507"/>
            <a:ext cx="1192892" cy="400110"/>
          </a:xfrm>
          <a:prstGeom prst="rect">
            <a:avLst/>
          </a:prstGeom>
          <a:noFill/>
        </p:spPr>
        <p:txBody>
          <a:bodyPr wrap="none" rtlCol="0">
            <a:spAutoFit/>
          </a:bodyPr>
          <a:lstStyle/>
          <a:p>
            <a:pPr algn="ctr"/>
            <a:r>
              <a:rPr lang="en-US" sz="2000" b="1" dirty="0" err="1"/>
              <a:t>RichData</a:t>
            </a:r>
            <a:r>
              <a:rPr lang="en-US" sz="2000" dirty="0"/>
              <a:t> </a:t>
            </a:r>
            <a:endParaRPr lang="en-US" dirty="0"/>
          </a:p>
        </p:txBody>
      </p:sp>
      <p:sp>
        <p:nvSpPr>
          <p:cNvPr id="29" name="TextBox 28"/>
          <p:cNvSpPr txBox="1"/>
          <p:nvPr/>
        </p:nvSpPr>
        <p:spPr>
          <a:xfrm>
            <a:off x="6946074" y="4933507"/>
            <a:ext cx="1192891" cy="400110"/>
          </a:xfrm>
          <a:prstGeom prst="rect">
            <a:avLst/>
          </a:prstGeom>
          <a:noFill/>
        </p:spPr>
        <p:txBody>
          <a:bodyPr wrap="none" rtlCol="0">
            <a:spAutoFit/>
          </a:bodyPr>
          <a:lstStyle/>
          <a:p>
            <a:pPr algn="ctr"/>
            <a:r>
              <a:rPr lang="en-US" sz="2000" b="1" dirty="0" err="1"/>
              <a:t>RichData</a:t>
            </a:r>
            <a:r>
              <a:rPr lang="en-US" sz="2000" dirty="0"/>
              <a:t> </a:t>
            </a:r>
            <a:endParaRPr lang="en-US" dirty="0"/>
          </a:p>
        </p:txBody>
      </p:sp>
    </p:spTree>
    <p:extLst>
      <p:ext uri="{BB962C8B-B14F-4D97-AF65-F5344CB8AC3E}">
        <p14:creationId xmlns:p14="http://schemas.microsoft.com/office/powerpoint/2010/main" val="290075073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Diagram 5"/>
          <p:cNvGraphicFramePr/>
          <p:nvPr>
            <p:extLst/>
          </p:nvPr>
        </p:nvGraphicFramePr>
        <p:xfrm>
          <a:off x="1039629" y="992373"/>
          <a:ext cx="10011144" cy="379917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Curved Left Arrow 1"/>
          <p:cNvSpPr/>
          <p:nvPr/>
        </p:nvSpPr>
        <p:spPr>
          <a:xfrm rot="5400000">
            <a:off x="6932527" y="3384602"/>
            <a:ext cx="946098" cy="1867786"/>
          </a:xfrm>
          <a:prstGeom prst="curvedLeftArrow">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a:solidFill>
                <a:schemeClr val="tx1"/>
              </a:solidFill>
            </a:endParaRPr>
          </a:p>
        </p:txBody>
      </p:sp>
      <p:sp>
        <p:nvSpPr>
          <p:cNvPr id="20" name="Curved Left Arrow 19"/>
          <p:cNvSpPr/>
          <p:nvPr/>
        </p:nvSpPr>
        <p:spPr>
          <a:xfrm rot="5400000">
            <a:off x="3618713" y="3384601"/>
            <a:ext cx="946098" cy="1867786"/>
          </a:xfrm>
          <a:prstGeom prst="curvedLeftArrow">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a:solidFill>
                <a:schemeClr val="tx1"/>
              </a:solidFill>
            </a:endParaRPr>
          </a:p>
        </p:txBody>
      </p:sp>
      <p:sp>
        <p:nvSpPr>
          <p:cNvPr id="3" name="TextBox 2"/>
          <p:cNvSpPr txBox="1"/>
          <p:nvPr/>
        </p:nvSpPr>
        <p:spPr>
          <a:xfrm>
            <a:off x="3423682" y="4933507"/>
            <a:ext cx="1593898" cy="677108"/>
          </a:xfrm>
          <a:prstGeom prst="rect">
            <a:avLst/>
          </a:prstGeom>
          <a:noFill/>
        </p:spPr>
        <p:txBody>
          <a:bodyPr wrap="none" rtlCol="0">
            <a:spAutoFit/>
          </a:bodyPr>
          <a:lstStyle/>
          <a:p>
            <a:pPr algn="ctr"/>
            <a:r>
              <a:rPr lang="en-US" sz="2000" b="1" dirty="0" err="1"/>
              <a:t>RichData</a:t>
            </a:r>
            <a:r>
              <a:rPr lang="en-US" sz="2000" dirty="0"/>
              <a:t> </a:t>
            </a:r>
            <a:br>
              <a:rPr lang="en-US" dirty="0"/>
            </a:br>
            <a:r>
              <a:rPr lang="en-US" dirty="0"/>
              <a:t>(NO Exception)</a:t>
            </a:r>
          </a:p>
        </p:txBody>
      </p:sp>
      <p:sp>
        <p:nvSpPr>
          <p:cNvPr id="29" name="TextBox 28"/>
          <p:cNvSpPr txBox="1"/>
          <p:nvPr/>
        </p:nvSpPr>
        <p:spPr>
          <a:xfrm>
            <a:off x="6745571" y="4933507"/>
            <a:ext cx="1593898" cy="677108"/>
          </a:xfrm>
          <a:prstGeom prst="rect">
            <a:avLst/>
          </a:prstGeom>
          <a:noFill/>
        </p:spPr>
        <p:txBody>
          <a:bodyPr wrap="none" rtlCol="0">
            <a:spAutoFit/>
          </a:bodyPr>
          <a:lstStyle/>
          <a:p>
            <a:pPr algn="ctr"/>
            <a:r>
              <a:rPr lang="en-US" sz="2000" b="1" dirty="0" err="1"/>
              <a:t>RichData</a:t>
            </a:r>
            <a:r>
              <a:rPr lang="en-US" sz="2000" dirty="0"/>
              <a:t> </a:t>
            </a:r>
            <a:br>
              <a:rPr lang="en-US" dirty="0"/>
            </a:br>
            <a:r>
              <a:rPr lang="en-US" dirty="0"/>
              <a:t>(NO Exception)</a:t>
            </a:r>
          </a:p>
        </p:txBody>
      </p:sp>
    </p:spTree>
    <p:extLst>
      <p:ext uri="{BB962C8B-B14F-4D97-AF65-F5344CB8AC3E}">
        <p14:creationId xmlns:p14="http://schemas.microsoft.com/office/powerpoint/2010/main" val="86538419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Isosceles Triangle 3">
            <a:extLst>
              <a:ext uri="{FF2B5EF4-FFF2-40B4-BE49-F238E27FC236}">
                <a16:creationId xmlns:a16="http://schemas.microsoft.com/office/drawing/2014/main" id="{6F205242-9CAF-47E2-B008-03B30955CE4D}"/>
              </a:ext>
            </a:extLst>
          </p:cNvPr>
          <p:cNvSpPr/>
          <p:nvPr/>
        </p:nvSpPr>
        <p:spPr>
          <a:xfrm>
            <a:off x="873869" y="404191"/>
            <a:ext cx="4678018" cy="4678018"/>
          </a:xfrm>
          <a:prstGeom prst="triangle">
            <a:avLst/>
          </a:prstGeom>
        </p:spPr>
        <p:style>
          <a:lnRef idx="0">
            <a:schemeClr val="accent6"/>
          </a:lnRef>
          <a:fillRef idx="3">
            <a:schemeClr val="accent6"/>
          </a:fillRef>
          <a:effectRef idx="3">
            <a:schemeClr val="accent6"/>
          </a:effectRef>
          <a:fontRef idx="minor">
            <a:schemeClr val="lt1"/>
          </a:fontRef>
        </p:style>
      </p:sp>
      <p:sp>
        <p:nvSpPr>
          <p:cNvPr id="5" name="Freeform: Shape 4">
            <a:extLst>
              <a:ext uri="{FF2B5EF4-FFF2-40B4-BE49-F238E27FC236}">
                <a16:creationId xmlns:a16="http://schemas.microsoft.com/office/drawing/2014/main" id="{D4AE2FD9-DED0-4CCA-A917-EB942FA98431}"/>
              </a:ext>
            </a:extLst>
          </p:cNvPr>
          <p:cNvSpPr/>
          <p:nvPr/>
        </p:nvSpPr>
        <p:spPr>
          <a:xfrm>
            <a:off x="3610443" y="1285461"/>
            <a:ext cx="6191701" cy="3271968"/>
          </a:xfrm>
          <a:custGeom>
            <a:avLst/>
            <a:gdLst>
              <a:gd name="connsiteX0" fmla="*/ 0 w 3040711"/>
              <a:gd name="connsiteY0" fmla="*/ 506795 h 3325778"/>
              <a:gd name="connsiteX1" fmla="*/ 506795 w 3040711"/>
              <a:gd name="connsiteY1" fmla="*/ 0 h 3325778"/>
              <a:gd name="connsiteX2" fmla="*/ 2533916 w 3040711"/>
              <a:gd name="connsiteY2" fmla="*/ 0 h 3325778"/>
              <a:gd name="connsiteX3" fmla="*/ 3040711 w 3040711"/>
              <a:gd name="connsiteY3" fmla="*/ 506795 h 3325778"/>
              <a:gd name="connsiteX4" fmla="*/ 3040711 w 3040711"/>
              <a:gd name="connsiteY4" fmla="*/ 2818983 h 3325778"/>
              <a:gd name="connsiteX5" fmla="*/ 2533916 w 3040711"/>
              <a:gd name="connsiteY5" fmla="*/ 3325778 h 3325778"/>
              <a:gd name="connsiteX6" fmla="*/ 506795 w 3040711"/>
              <a:gd name="connsiteY6" fmla="*/ 3325778 h 3325778"/>
              <a:gd name="connsiteX7" fmla="*/ 0 w 3040711"/>
              <a:gd name="connsiteY7" fmla="*/ 2818983 h 3325778"/>
              <a:gd name="connsiteX8" fmla="*/ 0 w 3040711"/>
              <a:gd name="connsiteY8" fmla="*/ 506795 h 3325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40711" h="3325778">
                <a:moveTo>
                  <a:pt x="0" y="506795"/>
                </a:moveTo>
                <a:cubicBezTo>
                  <a:pt x="0" y="226900"/>
                  <a:pt x="226900" y="0"/>
                  <a:pt x="506795" y="0"/>
                </a:cubicBezTo>
                <a:lnTo>
                  <a:pt x="2533916" y="0"/>
                </a:lnTo>
                <a:cubicBezTo>
                  <a:pt x="2813811" y="0"/>
                  <a:pt x="3040711" y="226900"/>
                  <a:pt x="3040711" y="506795"/>
                </a:cubicBezTo>
                <a:lnTo>
                  <a:pt x="3040711" y="2818983"/>
                </a:lnTo>
                <a:cubicBezTo>
                  <a:pt x="3040711" y="3098878"/>
                  <a:pt x="2813811" y="3325778"/>
                  <a:pt x="2533916" y="3325778"/>
                </a:cubicBezTo>
                <a:lnTo>
                  <a:pt x="506795" y="3325778"/>
                </a:lnTo>
                <a:cubicBezTo>
                  <a:pt x="226900" y="3325778"/>
                  <a:pt x="0" y="3098878"/>
                  <a:pt x="0" y="2818983"/>
                </a:cubicBezTo>
                <a:lnTo>
                  <a:pt x="0" y="506795"/>
                </a:lnTo>
                <a:close/>
              </a:path>
            </a:pathLst>
          </a:custGeom>
        </p:spPr>
        <p:style>
          <a:lnRef idx="2">
            <a:schemeClr val="accent2">
              <a:shade val="50000"/>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232255" tIns="232255" rIns="232255" bIns="232255" numCol="1" spcCol="1270" anchor="t" anchorCtr="0">
            <a:noAutofit/>
          </a:bodyPr>
          <a:lstStyle/>
          <a:p>
            <a:pPr marL="742950" lvl="1" indent="-742950" defTabSz="755650">
              <a:lnSpc>
                <a:spcPct val="90000"/>
              </a:lnSpc>
              <a:spcBef>
                <a:spcPct val="0"/>
              </a:spcBef>
              <a:spcAft>
                <a:spcPct val="15000"/>
              </a:spcAft>
              <a:buFont typeface="+mj-lt"/>
              <a:buAutoNum type="arabicPeriod"/>
            </a:pPr>
            <a:r>
              <a:rPr lang="en-US" sz="3600" dirty="0">
                <a:solidFill>
                  <a:schemeClr val="tx1"/>
                </a:solidFill>
              </a:rPr>
              <a:t>Either</a:t>
            </a:r>
          </a:p>
          <a:p>
            <a:pPr marL="742950" lvl="1" indent="-742950" algn="l" defTabSz="755650">
              <a:lnSpc>
                <a:spcPct val="90000"/>
              </a:lnSpc>
              <a:spcBef>
                <a:spcPct val="0"/>
              </a:spcBef>
              <a:spcAft>
                <a:spcPct val="15000"/>
              </a:spcAft>
              <a:buFont typeface="+mj-lt"/>
              <a:buAutoNum type="arabicPeriod"/>
            </a:pPr>
            <a:r>
              <a:rPr lang="en-US" sz="3600" kern="1200" dirty="0" err="1">
                <a:solidFill>
                  <a:schemeClr val="tx1"/>
                </a:solidFill>
              </a:rPr>
              <a:t>RichData</a:t>
            </a:r>
            <a:endParaRPr lang="en-US" sz="3600" kern="1200" dirty="0">
              <a:solidFill>
                <a:schemeClr val="tx1"/>
              </a:solidFill>
            </a:endParaRPr>
          </a:p>
          <a:p>
            <a:pPr marL="742950" lvl="1" indent="-742950" algn="l" defTabSz="755650">
              <a:lnSpc>
                <a:spcPct val="90000"/>
              </a:lnSpc>
              <a:spcBef>
                <a:spcPct val="0"/>
              </a:spcBef>
              <a:spcAft>
                <a:spcPct val="15000"/>
              </a:spcAft>
              <a:buFont typeface="+mj-lt"/>
              <a:buAutoNum type="arabicPeriod"/>
            </a:pPr>
            <a:r>
              <a:rPr lang="en-US" sz="3600" dirty="0">
                <a:solidFill>
                  <a:schemeClr val="tx1"/>
                </a:solidFill>
              </a:rPr>
              <a:t>Result</a:t>
            </a:r>
            <a:endParaRPr lang="en-US" sz="3600" kern="1200" dirty="0">
              <a:solidFill>
                <a:schemeClr val="tx1"/>
              </a:solidFill>
            </a:endParaRPr>
          </a:p>
          <a:p>
            <a:pPr marL="742950" lvl="1" indent="-742950" algn="l" defTabSz="755650">
              <a:lnSpc>
                <a:spcPct val="90000"/>
              </a:lnSpc>
              <a:spcBef>
                <a:spcPct val="0"/>
              </a:spcBef>
              <a:spcAft>
                <a:spcPct val="15000"/>
              </a:spcAft>
              <a:buFont typeface="+mj-lt"/>
              <a:buAutoNum type="arabicPeriod"/>
            </a:pPr>
            <a:r>
              <a:rPr lang="en-US" sz="3600" kern="1200" dirty="0">
                <a:solidFill>
                  <a:schemeClr val="tx1"/>
                </a:solidFill>
              </a:rPr>
              <a:t>Try</a:t>
            </a:r>
          </a:p>
          <a:p>
            <a:pPr marL="742950" lvl="1" indent="-742950" algn="l" defTabSz="755650">
              <a:lnSpc>
                <a:spcPct val="90000"/>
              </a:lnSpc>
              <a:spcBef>
                <a:spcPct val="0"/>
              </a:spcBef>
              <a:spcAft>
                <a:spcPct val="15000"/>
              </a:spcAft>
              <a:buFont typeface="+mj-lt"/>
              <a:buAutoNum type="arabicPeriod"/>
            </a:pPr>
            <a:r>
              <a:rPr lang="en-US" sz="3600" kern="1200" dirty="0">
                <a:solidFill>
                  <a:schemeClr val="tx1"/>
                </a:solidFill>
              </a:rPr>
              <a:t>Validation&lt;Exception&lt;T&gt;&gt;</a:t>
            </a:r>
          </a:p>
        </p:txBody>
      </p:sp>
      <p:sp>
        <p:nvSpPr>
          <p:cNvPr id="6" name="TextBox 5">
            <a:extLst>
              <a:ext uri="{FF2B5EF4-FFF2-40B4-BE49-F238E27FC236}">
                <a16:creationId xmlns:a16="http://schemas.microsoft.com/office/drawing/2014/main" id="{73CA4962-DE7A-47E2-B413-33E5F6357BB4}"/>
              </a:ext>
            </a:extLst>
          </p:cNvPr>
          <p:cNvSpPr txBox="1"/>
          <p:nvPr/>
        </p:nvSpPr>
        <p:spPr>
          <a:xfrm>
            <a:off x="2389855" y="1910551"/>
            <a:ext cx="1170513" cy="2646878"/>
          </a:xfrm>
          <a:prstGeom prst="rect">
            <a:avLst/>
          </a:prstGeom>
          <a:noFill/>
        </p:spPr>
        <p:txBody>
          <a:bodyPr wrap="none" rtlCol="0">
            <a:spAutoFit/>
          </a:bodyPr>
          <a:lstStyle/>
          <a:p>
            <a:r>
              <a:rPr lang="en-US" sz="16600" dirty="0"/>
              <a:t>?</a:t>
            </a:r>
          </a:p>
        </p:txBody>
      </p:sp>
      <p:sp>
        <p:nvSpPr>
          <p:cNvPr id="7" name="TextBox 6">
            <a:extLst>
              <a:ext uri="{FF2B5EF4-FFF2-40B4-BE49-F238E27FC236}">
                <a16:creationId xmlns:a16="http://schemas.microsoft.com/office/drawing/2014/main" id="{787D6DB8-9029-43F3-A51B-37C14E6A0780}"/>
              </a:ext>
            </a:extLst>
          </p:cNvPr>
          <p:cNvSpPr txBox="1"/>
          <p:nvPr/>
        </p:nvSpPr>
        <p:spPr>
          <a:xfrm>
            <a:off x="682487" y="5718313"/>
            <a:ext cx="10579563" cy="461665"/>
          </a:xfrm>
          <a:prstGeom prst="rect">
            <a:avLst/>
          </a:prstGeom>
          <a:noFill/>
        </p:spPr>
        <p:txBody>
          <a:bodyPr wrap="none" rtlCol="0">
            <a:spAutoFit/>
          </a:bodyPr>
          <a:lstStyle/>
          <a:p>
            <a:r>
              <a:rPr lang="en-US" sz="2400" dirty="0"/>
              <a:t>1) Core FP concept, 2 &amp; 3) Kathleen 4) Sander (if I understand his abstract) 5) Enrico</a:t>
            </a:r>
          </a:p>
        </p:txBody>
      </p:sp>
      <p:sp>
        <p:nvSpPr>
          <p:cNvPr id="2" name="Title 1">
            <a:extLst>
              <a:ext uri="{FF2B5EF4-FFF2-40B4-BE49-F238E27FC236}">
                <a16:creationId xmlns:a16="http://schemas.microsoft.com/office/drawing/2014/main" id="{AA7A5D20-8297-458A-969F-89302D200302}"/>
              </a:ext>
            </a:extLst>
          </p:cNvPr>
          <p:cNvSpPr>
            <a:spLocks noGrp="1"/>
          </p:cNvSpPr>
          <p:nvPr>
            <p:ph type="title"/>
          </p:nvPr>
        </p:nvSpPr>
        <p:spPr>
          <a:xfrm>
            <a:off x="1257300" y="307799"/>
            <a:ext cx="10515600" cy="794440"/>
          </a:xfrm>
        </p:spPr>
        <p:txBody>
          <a:bodyPr/>
          <a:lstStyle/>
          <a:p>
            <a:pPr algn="r"/>
            <a:r>
              <a:rPr lang="en-US" dirty="0"/>
              <a:t>Naming is hard</a:t>
            </a:r>
          </a:p>
        </p:txBody>
      </p:sp>
    </p:spTree>
    <p:extLst>
      <p:ext uri="{BB962C8B-B14F-4D97-AF65-F5344CB8AC3E}">
        <p14:creationId xmlns:p14="http://schemas.microsoft.com/office/powerpoint/2010/main" val="1842784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
                                            <p:bg/>
                                          </p:spTgt>
                                        </p:tgtEl>
                                        <p:attrNameLst>
                                          <p:attrName>style.visibility</p:attrName>
                                        </p:attrNameLst>
                                      </p:cBhvr>
                                      <p:to>
                                        <p:strVal val="visible"/>
                                      </p:to>
                                    </p:set>
                                    <p:animEffect transition="in" filter="fade">
                                      <p:cBhvr>
                                        <p:cTn id="15" dur="500"/>
                                        <p:tgtEl>
                                          <p:spTgt spid="5">
                                            <p:bg/>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5">
                                            <p:txEl>
                                              <p:pRg st="0" end="0"/>
                                            </p:txEl>
                                          </p:spTgt>
                                        </p:tgtEl>
                                        <p:attrNameLst>
                                          <p:attrName>style.visibility</p:attrName>
                                        </p:attrNameLst>
                                      </p:cBhvr>
                                      <p:to>
                                        <p:strVal val="visible"/>
                                      </p:to>
                                    </p:set>
                                    <p:animEffect transition="in" filter="fade">
                                      <p:cBhvr>
                                        <p:cTn id="20" dur="500"/>
                                        <p:tgtEl>
                                          <p:spTgt spid="5">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5">
                                            <p:txEl>
                                              <p:pRg st="1" end="1"/>
                                            </p:txEl>
                                          </p:spTgt>
                                        </p:tgtEl>
                                        <p:attrNameLst>
                                          <p:attrName>style.visibility</p:attrName>
                                        </p:attrNameLst>
                                      </p:cBhvr>
                                      <p:to>
                                        <p:strVal val="visible"/>
                                      </p:to>
                                    </p:set>
                                    <p:animEffect transition="in" filter="fade">
                                      <p:cBhvr>
                                        <p:cTn id="25" dur="500"/>
                                        <p:tgtEl>
                                          <p:spTgt spid="5">
                                            <p:txEl>
                                              <p:pRg st="1" end="1"/>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5">
                                            <p:txEl>
                                              <p:pRg st="2" end="2"/>
                                            </p:txEl>
                                          </p:spTgt>
                                        </p:tgtEl>
                                        <p:attrNameLst>
                                          <p:attrName>style.visibility</p:attrName>
                                        </p:attrNameLst>
                                      </p:cBhvr>
                                      <p:to>
                                        <p:strVal val="visible"/>
                                      </p:to>
                                    </p:set>
                                    <p:animEffect transition="in" filter="fade">
                                      <p:cBhvr>
                                        <p:cTn id="30" dur="500"/>
                                        <p:tgtEl>
                                          <p:spTgt spid="5">
                                            <p:txEl>
                                              <p:pRg st="2" end="2"/>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5">
                                            <p:txEl>
                                              <p:pRg st="3" end="3"/>
                                            </p:txEl>
                                          </p:spTgt>
                                        </p:tgtEl>
                                        <p:attrNameLst>
                                          <p:attrName>style.visibility</p:attrName>
                                        </p:attrNameLst>
                                      </p:cBhvr>
                                      <p:to>
                                        <p:strVal val="visible"/>
                                      </p:to>
                                    </p:set>
                                    <p:animEffect transition="in" filter="fade">
                                      <p:cBhvr>
                                        <p:cTn id="35" dur="500"/>
                                        <p:tgtEl>
                                          <p:spTgt spid="5">
                                            <p:txEl>
                                              <p:pRg st="3" end="3"/>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5">
                                            <p:txEl>
                                              <p:pRg st="4" end="4"/>
                                            </p:txEl>
                                          </p:spTgt>
                                        </p:tgtEl>
                                        <p:attrNameLst>
                                          <p:attrName>style.visibility</p:attrName>
                                        </p:attrNameLst>
                                      </p:cBhvr>
                                      <p:to>
                                        <p:strVal val="visible"/>
                                      </p:to>
                                    </p:set>
                                    <p:animEffect transition="in" filter="fade">
                                      <p:cBhvr>
                                        <p:cTn id="40" dur="500"/>
                                        <p:tgtEl>
                                          <p:spTgt spid="5">
                                            <p:txEl>
                                              <p:pRg st="4" end="4"/>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animBg="1"/>
      <p:bldP spid="6" grpId="0"/>
      <p:bldP spid="7"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Isosceles Triangle 3">
            <a:extLst>
              <a:ext uri="{FF2B5EF4-FFF2-40B4-BE49-F238E27FC236}">
                <a16:creationId xmlns:a16="http://schemas.microsoft.com/office/drawing/2014/main" id="{6F205242-9CAF-47E2-B008-03B30955CE4D}"/>
              </a:ext>
            </a:extLst>
          </p:cNvPr>
          <p:cNvSpPr/>
          <p:nvPr/>
        </p:nvSpPr>
        <p:spPr>
          <a:xfrm>
            <a:off x="873869" y="404191"/>
            <a:ext cx="4678018" cy="4678018"/>
          </a:xfrm>
          <a:prstGeom prst="triangle">
            <a:avLst/>
          </a:prstGeom>
        </p:spPr>
        <p:style>
          <a:lnRef idx="0">
            <a:schemeClr val="accent6"/>
          </a:lnRef>
          <a:fillRef idx="3">
            <a:schemeClr val="accent6"/>
          </a:fillRef>
          <a:effectRef idx="3">
            <a:schemeClr val="accent6"/>
          </a:effectRef>
          <a:fontRef idx="minor">
            <a:schemeClr val="lt1"/>
          </a:fontRef>
        </p:style>
      </p:sp>
      <p:sp>
        <p:nvSpPr>
          <p:cNvPr id="5" name="Freeform: Shape 4">
            <a:extLst>
              <a:ext uri="{FF2B5EF4-FFF2-40B4-BE49-F238E27FC236}">
                <a16:creationId xmlns:a16="http://schemas.microsoft.com/office/drawing/2014/main" id="{D4AE2FD9-DED0-4CCA-A917-EB942FA98431}"/>
              </a:ext>
            </a:extLst>
          </p:cNvPr>
          <p:cNvSpPr/>
          <p:nvPr/>
        </p:nvSpPr>
        <p:spPr>
          <a:xfrm>
            <a:off x="3610443" y="1285461"/>
            <a:ext cx="6191701" cy="3271968"/>
          </a:xfrm>
          <a:custGeom>
            <a:avLst/>
            <a:gdLst>
              <a:gd name="connsiteX0" fmla="*/ 0 w 3040711"/>
              <a:gd name="connsiteY0" fmla="*/ 506795 h 3325778"/>
              <a:gd name="connsiteX1" fmla="*/ 506795 w 3040711"/>
              <a:gd name="connsiteY1" fmla="*/ 0 h 3325778"/>
              <a:gd name="connsiteX2" fmla="*/ 2533916 w 3040711"/>
              <a:gd name="connsiteY2" fmla="*/ 0 h 3325778"/>
              <a:gd name="connsiteX3" fmla="*/ 3040711 w 3040711"/>
              <a:gd name="connsiteY3" fmla="*/ 506795 h 3325778"/>
              <a:gd name="connsiteX4" fmla="*/ 3040711 w 3040711"/>
              <a:gd name="connsiteY4" fmla="*/ 2818983 h 3325778"/>
              <a:gd name="connsiteX5" fmla="*/ 2533916 w 3040711"/>
              <a:gd name="connsiteY5" fmla="*/ 3325778 h 3325778"/>
              <a:gd name="connsiteX6" fmla="*/ 506795 w 3040711"/>
              <a:gd name="connsiteY6" fmla="*/ 3325778 h 3325778"/>
              <a:gd name="connsiteX7" fmla="*/ 0 w 3040711"/>
              <a:gd name="connsiteY7" fmla="*/ 2818983 h 3325778"/>
              <a:gd name="connsiteX8" fmla="*/ 0 w 3040711"/>
              <a:gd name="connsiteY8" fmla="*/ 506795 h 3325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40711" h="3325778">
                <a:moveTo>
                  <a:pt x="0" y="506795"/>
                </a:moveTo>
                <a:cubicBezTo>
                  <a:pt x="0" y="226900"/>
                  <a:pt x="226900" y="0"/>
                  <a:pt x="506795" y="0"/>
                </a:cubicBezTo>
                <a:lnTo>
                  <a:pt x="2533916" y="0"/>
                </a:lnTo>
                <a:cubicBezTo>
                  <a:pt x="2813811" y="0"/>
                  <a:pt x="3040711" y="226900"/>
                  <a:pt x="3040711" y="506795"/>
                </a:cubicBezTo>
                <a:lnTo>
                  <a:pt x="3040711" y="2818983"/>
                </a:lnTo>
                <a:cubicBezTo>
                  <a:pt x="3040711" y="3098878"/>
                  <a:pt x="2813811" y="3325778"/>
                  <a:pt x="2533916" y="3325778"/>
                </a:cubicBezTo>
                <a:lnTo>
                  <a:pt x="506795" y="3325778"/>
                </a:lnTo>
                <a:cubicBezTo>
                  <a:pt x="226900" y="3325778"/>
                  <a:pt x="0" y="3098878"/>
                  <a:pt x="0" y="2818983"/>
                </a:cubicBezTo>
                <a:lnTo>
                  <a:pt x="0" y="506795"/>
                </a:lnTo>
                <a:close/>
              </a:path>
            </a:pathLst>
          </a:custGeom>
        </p:spPr>
        <p:style>
          <a:lnRef idx="2">
            <a:schemeClr val="accent2">
              <a:shade val="50000"/>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232255" tIns="232255" rIns="232255" bIns="232255" numCol="1" spcCol="1270" anchor="t" anchorCtr="0">
            <a:noAutofit/>
          </a:bodyPr>
          <a:lstStyle/>
          <a:p>
            <a:pPr marL="742950" lvl="1" indent="-742950" defTabSz="755650">
              <a:lnSpc>
                <a:spcPct val="90000"/>
              </a:lnSpc>
              <a:spcBef>
                <a:spcPct val="0"/>
              </a:spcBef>
              <a:spcAft>
                <a:spcPct val="15000"/>
              </a:spcAft>
              <a:buFont typeface="+mj-lt"/>
              <a:buAutoNum type="arabicPeriod"/>
            </a:pPr>
            <a:r>
              <a:rPr lang="en-US" sz="3600" dirty="0">
                <a:solidFill>
                  <a:schemeClr val="tx1"/>
                </a:solidFill>
              </a:rPr>
              <a:t>Either</a:t>
            </a:r>
            <a:endParaRPr lang="en-US" sz="3600" b="1" dirty="0">
              <a:solidFill>
                <a:schemeClr val="tx1"/>
              </a:solidFill>
            </a:endParaRPr>
          </a:p>
          <a:p>
            <a:pPr marL="742950" lvl="1" indent="-742950" algn="l" defTabSz="755650">
              <a:lnSpc>
                <a:spcPct val="90000"/>
              </a:lnSpc>
              <a:spcBef>
                <a:spcPct val="0"/>
              </a:spcBef>
              <a:spcAft>
                <a:spcPct val="15000"/>
              </a:spcAft>
              <a:buFont typeface="+mj-lt"/>
              <a:buAutoNum type="arabicPeriod"/>
            </a:pPr>
            <a:r>
              <a:rPr lang="en-US" sz="3600" b="1" kern="1200" dirty="0" err="1">
                <a:solidFill>
                  <a:schemeClr val="accent6">
                    <a:lumMod val="75000"/>
                  </a:schemeClr>
                </a:solidFill>
              </a:rPr>
              <a:t>RichData</a:t>
            </a:r>
            <a:endParaRPr lang="en-US" sz="3600" b="1" kern="1200" dirty="0">
              <a:solidFill>
                <a:schemeClr val="accent6">
                  <a:lumMod val="75000"/>
                </a:schemeClr>
              </a:solidFill>
            </a:endParaRPr>
          </a:p>
          <a:p>
            <a:pPr marL="742950" lvl="1" indent="-742950" algn="l" defTabSz="755650">
              <a:lnSpc>
                <a:spcPct val="90000"/>
              </a:lnSpc>
              <a:spcBef>
                <a:spcPct val="0"/>
              </a:spcBef>
              <a:spcAft>
                <a:spcPct val="15000"/>
              </a:spcAft>
              <a:buFont typeface="+mj-lt"/>
              <a:buAutoNum type="arabicPeriod"/>
            </a:pPr>
            <a:r>
              <a:rPr lang="en-US" sz="3600" dirty="0">
                <a:solidFill>
                  <a:schemeClr val="tx1"/>
                </a:solidFill>
              </a:rPr>
              <a:t>Result</a:t>
            </a:r>
            <a:endParaRPr lang="en-US" sz="3600" kern="1200" dirty="0">
              <a:solidFill>
                <a:schemeClr val="tx1"/>
              </a:solidFill>
            </a:endParaRPr>
          </a:p>
          <a:p>
            <a:pPr marL="742950" lvl="1" indent="-742950" algn="l" defTabSz="755650">
              <a:lnSpc>
                <a:spcPct val="90000"/>
              </a:lnSpc>
              <a:spcBef>
                <a:spcPct val="0"/>
              </a:spcBef>
              <a:spcAft>
                <a:spcPct val="15000"/>
              </a:spcAft>
              <a:buFont typeface="+mj-lt"/>
              <a:buAutoNum type="arabicPeriod"/>
            </a:pPr>
            <a:r>
              <a:rPr lang="en-US" sz="3600" kern="1200" dirty="0">
                <a:solidFill>
                  <a:schemeClr val="tx1"/>
                </a:solidFill>
              </a:rPr>
              <a:t>Try</a:t>
            </a:r>
          </a:p>
          <a:p>
            <a:pPr marL="742950" lvl="1" indent="-742950" algn="l" defTabSz="755650">
              <a:lnSpc>
                <a:spcPct val="90000"/>
              </a:lnSpc>
              <a:spcBef>
                <a:spcPct val="0"/>
              </a:spcBef>
              <a:spcAft>
                <a:spcPct val="15000"/>
              </a:spcAft>
              <a:buFont typeface="+mj-lt"/>
              <a:buAutoNum type="arabicPeriod"/>
            </a:pPr>
            <a:r>
              <a:rPr lang="en-US" sz="3600" kern="1200" dirty="0">
                <a:solidFill>
                  <a:schemeClr val="tx1"/>
                </a:solidFill>
              </a:rPr>
              <a:t>Validation&lt;Exception&lt;T&gt;&gt;</a:t>
            </a:r>
          </a:p>
        </p:txBody>
      </p:sp>
      <p:sp>
        <p:nvSpPr>
          <p:cNvPr id="6" name="TextBox 5">
            <a:extLst>
              <a:ext uri="{FF2B5EF4-FFF2-40B4-BE49-F238E27FC236}">
                <a16:creationId xmlns:a16="http://schemas.microsoft.com/office/drawing/2014/main" id="{73CA4962-DE7A-47E2-B413-33E5F6357BB4}"/>
              </a:ext>
            </a:extLst>
          </p:cNvPr>
          <p:cNvSpPr txBox="1"/>
          <p:nvPr/>
        </p:nvSpPr>
        <p:spPr>
          <a:xfrm>
            <a:off x="2389855" y="1910551"/>
            <a:ext cx="1170513" cy="2646878"/>
          </a:xfrm>
          <a:prstGeom prst="rect">
            <a:avLst/>
          </a:prstGeom>
          <a:noFill/>
        </p:spPr>
        <p:txBody>
          <a:bodyPr wrap="none" rtlCol="0">
            <a:spAutoFit/>
          </a:bodyPr>
          <a:lstStyle/>
          <a:p>
            <a:r>
              <a:rPr lang="en-US" sz="16600" dirty="0"/>
              <a:t>?</a:t>
            </a:r>
          </a:p>
        </p:txBody>
      </p:sp>
      <p:sp>
        <p:nvSpPr>
          <p:cNvPr id="7" name="TextBox 6">
            <a:extLst>
              <a:ext uri="{FF2B5EF4-FFF2-40B4-BE49-F238E27FC236}">
                <a16:creationId xmlns:a16="http://schemas.microsoft.com/office/drawing/2014/main" id="{787D6DB8-9029-43F3-A51B-37C14E6A0780}"/>
              </a:ext>
            </a:extLst>
          </p:cNvPr>
          <p:cNvSpPr txBox="1"/>
          <p:nvPr/>
        </p:nvSpPr>
        <p:spPr>
          <a:xfrm>
            <a:off x="682487" y="5718313"/>
            <a:ext cx="10579563" cy="461665"/>
          </a:xfrm>
          <a:prstGeom prst="rect">
            <a:avLst/>
          </a:prstGeom>
          <a:noFill/>
        </p:spPr>
        <p:txBody>
          <a:bodyPr wrap="none" rtlCol="0">
            <a:spAutoFit/>
          </a:bodyPr>
          <a:lstStyle/>
          <a:p>
            <a:r>
              <a:rPr lang="en-US" sz="2400" dirty="0"/>
              <a:t>1) Core FP concept, 2 &amp; 3) Kathleen 4) Sander (if I understand his abstract) 5) Enrico</a:t>
            </a:r>
          </a:p>
        </p:txBody>
      </p:sp>
      <p:sp>
        <p:nvSpPr>
          <p:cNvPr id="8" name="Title 1">
            <a:extLst>
              <a:ext uri="{FF2B5EF4-FFF2-40B4-BE49-F238E27FC236}">
                <a16:creationId xmlns:a16="http://schemas.microsoft.com/office/drawing/2014/main" id="{43C82A71-A734-44E1-B77E-CFDA90D887F7}"/>
              </a:ext>
            </a:extLst>
          </p:cNvPr>
          <p:cNvSpPr txBox="1">
            <a:spLocks/>
          </p:cNvSpPr>
          <p:nvPr/>
        </p:nvSpPr>
        <p:spPr>
          <a:xfrm>
            <a:off x="1257300" y="342900"/>
            <a:ext cx="10515600" cy="79444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dirty="0"/>
              <a:t>Naming is hard</a:t>
            </a:r>
          </a:p>
        </p:txBody>
      </p:sp>
    </p:spTree>
    <p:extLst>
      <p:ext uri="{BB962C8B-B14F-4D97-AF65-F5344CB8AC3E}">
        <p14:creationId xmlns:p14="http://schemas.microsoft.com/office/powerpoint/2010/main" val="34285776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Diagram 5"/>
          <p:cNvGraphicFramePr/>
          <p:nvPr>
            <p:extLst/>
          </p:nvPr>
        </p:nvGraphicFramePr>
        <p:xfrm>
          <a:off x="1039629" y="992373"/>
          <a:ext cx="10011144" cy="379917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Curved Left Arrow 1"/>
          <p:cNvSpPr/>
          <p:nvPr/>
        </p:nvSpPr>
        <p:spPr>
          <a:xfrm rot="5400000">
            <a:off x="6932527" y="3384602"/>
            <a:ext cx="946098" cy="1867786"/>
          </a:xfrm>
          <a:prstGeom prst="curvedLeftArrow">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a:solidFill>
                <a:schemeClr val="tx1"/>
              </a:solidFill>
            </a:endParaRPr>
          </a:p>
        </p:txBody>
      </p:sp>
      <p:sp>
        <p:nvSpPr>
          <p:cNvPr id="20" name="Curved Left Arrow 19"/>
          <p:cNvSpPr/>
          <p:nvPr/>
        </p:nvSpPr>
        <p:spPr>
          <a:xfrm rot="5400000">
            <a:off x="3618713" y="3384601"/>
            <a:ext cx="946098" cy="1867786"/>
          </a:xfrm>
          <a:prstGeom prst="curvedLeftArrow">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a:solidFill>
                <a:schemeClr val="tx1"/>
              </a:solidFill>
            </a:endParaRPr>
          </a:p>
        </p:txBody>
      </p:sp>
      <p:sp>
        <p:nvSpPr>
          <p:cNvPr id="3" name="TextBox 2"/>
          <p:cNvSpPr txBox="1"/>
          <p:nvPr/>
        </p:nvSpPr>
        <p:spPr>
          <a:xfrm>
            <a:off x="3423682" y="4933507"/>
            <a:ext cx="1593898" cy="677108"/>
          </a:xfrm>
          <a:prstGeom prst="rect">
            <a:avLst/>
          </a:prstGeom>
          <a:noFill/>
        </p:spPr>
        <p:txBody>
          <a:bodyPr wrap="none" rtlCol="0">
            <a:spAutoFit/>
          </a:bodyPr>
          <a:lstStyle/>
          <a:p>
            <a:pPr algn="ctr"/>
            <a:r>
              <a:rPr lang="en-US" sz="2000" b="1" dirty="0" err="1"/>
              <a:t>RichData</a:t>
            </a:r>
            <a:r>
              <a:rPr lang="en-US" sz="2000" dirty="0"/>
              <a:t> </a:t>
            </a:r>
            <a:br>
              <a:rPr lang="en-US" dirty="0"/>
            </a:br>
            <a:r>
              <a:rPr lang="en-US" dirty="0"/>
              <a:t>(NO Exception)</a:t>
            </a:r>
          </a:p>
        </p:txBody>
      </p:sp>
      <p:sp>
        <p:nvSpPr>
          <p:cNvPr id="29" name="TextBox 28"/>
          <p:cNvSpPr txBox="1"/>
          <p:nvPr/>
        </p:nvSpPr>
        <p:spPr>
          <a:xfrm>
            <a:off x="6745571" y="4933507"/>
            <a:ext cx="1593898" cy="677108"/>
          </a:xfrm>
          <a:prstGeom prst="rect">
            <a:avLst/>
          </a:prstGeom>
          <a:noFill/>
        </p:spPr>
        <p:txBody>
          <a:bodyPr wrap="none" rtlCol="0">
            <a:spAutoFit/>
          </a:bodyPr>
          <a:lstStyle/>
          <a:p>
            <a:pPr algn="ctr"/>
            <a:r>
              <a:rPr lang="en-US" sz="2000" b="1" dirty="0" err="1"/>
              <a:t>RichData</a:t>
            </a:r>
            <a:r>
              <a:rPr lang="en-US" sz="2000" dirty="0"/>
              <a:t> </a:t>
            </a:r>
            <a:br>
              <a:rPr lang="en-US" dirty="0"/>
            </a:br>
            <a:r>
              <a:rPr lang="en-US" dirty="0"/>
              <a:t>(NO Exception)</a:t>
            </a:r>
          </a:p>
        </p:txBody>
      </p:sp>
    </p:spTree>
    <p:extLst>
      <p:ext uri="{BB962C8B-B14F-4D97-AF65-F5344CB8AC3E}">
        <p14:creationId xmlns:p14="http://schemas.microsoft.com/office/powerpoint/2010/main" val="277540868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F98B4B6-C00C-4723-ADEE-F1F55A677CD8}"/>
              </a:ext>
            </a:extLst>
          </p:cNvPr>
          <p:cNvSpPr>
            <a:spLocks noGrp="1"/>
          </p:cNvSpPr>
          <p:nvPr>
            <p:ph type="title"/>
          </p:nvPr>
        </p:nvSpPr>
        <p:spPr/>
        <p:txBody>
          <a:bodyPr/>
          <a:lstStyle/>
          <a:p>
            <a:r>
              <a:rPr lang="en-US" dirty="0"/>
              <a:t>Your app might look like...</a:t>
            </a:r>
          </a:p>
        </p:txBody>
      </p:sp>
      <p:pic>
        <p:nvPicPr>
          <p:cNvPr id="14" name="Picture 13">
            <a:extLst>
              <a:ext uri="{FF2B5EF4-FFF2-40B4-BE49-F238E27FC236}">
                <a16:creationId xmlns:a16="http://schemas.microsoft.com/office/drawing/2014/main" id="{4AFA156B-05E1-4F70-9A2F-E6914F6CA4DB}"/>
              </a:ext>
            </a:extLst>
          </p:cNvPr>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7923779" y="3545666"/>
            <a:ext cx="2552064" cy="2552064"/>
          </a:xfrm>
          <a:prstGeom prst="rect">
            <a:avLst/>
          </a:prstGeom>
        </p:spPr>
      </p:pic>
      <p:sp>
        <p:nvSpPr>
          <p:cNvPr id="9" name="Arrow: Up-Down 8">
            <a:extLst>
              <a:ext uri="{FF2B5EF4-FFF2-40B4-BE49-F238E27FC236}">
                <a16:creationId xmlns:a16="http://schemas.microsoft.com/office/drawing/2014/main" id="{5454415D-D96B-4E10-8133-1D3B4A2EFF04}"/>
              </a:ext>
            </a:extLst>
          </p:cNvPr>
          <p:cNvSpPr/>
          <p:nvPr/>
        </p:nvSpPr>
        <p:spPr>
          <a:xfrm rot="5400000" flipH="1">
            <a:off x="5233566" y="2025263"/>
            <a:ext cx="764547" cy="5823868"/>
          </a:xfrm>
          <a:prstGeom prst="upDownArrow">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sz="600"/>
          </a:p>
        </p:txBody>
      </p:sp>
      <p:pic>
        <p:nvPicPr>
          <p:cNvPr id="4" name="Picture 3">
            <a:extLst>
              <a:ext uri="{FF2B5EF4-FFF2-40B4-BE49-F238E27FC236}">
                <a16:creationId xmlns:a16="http://schemas.microsoft.com/office/drawing/2014/main" id="{04C28592-7568-4431-A1F5-9623798D765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9775" y="3545666"/>
            <a:ext cx="2076740" cy="2438740"/>
          </a:xfrm>
          <a:prstGeom prst="rect">
            <a:avLst/>
          </a:prstGeom>
        </p:spPr>
      </p:pic>
    </p:spTree>
    <p:extLst>
      <p:ext uri="{BB962C8B-B14F-4D97-AF65-F5344CB8AC3E}">
        <p14:creationId xmlns:p14="http://schemas.microsoft.com/office/powerpoint/2010/main" val="34710666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97C198D-8F80-4A07-A992-E3FC07CA9F33}"/>
              </a:ext>
            </a:extLst>
          </p:cNvPr>
          <p:cNvPicPr>
            <a:picLocks noChangeAspect="1"/>
          </p:cNvPicPr>
          <p:nvPr/>
        </p:nvPicPr>
        <p:blipFill rotWithShape="1">
          <a:blip r:embed="rId2"/>
          <a:srcRect l="21015" t="20637" r="58520" b="42719"/>
          <a:stretch/>
        </p:blipFill>
        <p:spPr>
          <a:xfrm>
            <a:off x="496956" y="1371602"/>
            <a:ext cx="2544417" cy="2517913"/>
          </a:xfrm>
          <a:prstGeom prst="rect">
            <a:avLst/>
          </a:prstGeom>
        </p:spPr>
      </p:pic>
      <p:pic>
        <p:nvPicPr>
          <p:cNvPr id="5" name="Picture 4">
            <a:extLst>
              <a:ext uri="{FF2B5EF4-FFF2-40B4-BE49-F238E27FC236}">
                <a16:creationId xmlns:a16="http://schemas.microsoft.com/office/drawing/2014/main" id="{E116902F-8E04-4244-8F41-C0394BAA7A08}"/>
              </a:ext>
            </a:extLst>
          </p:cNvPr>
          <p:cNvPicPr>
            <a:picLocks noChangeAspect="1"/>
          </p:cNvPicPr>
          <p:nvPr/>
        </p:nvPicPr>
        <p:blipFill rotWithShape="1">
          <a:blip r:embed="rId2"/>
          <a:srcRect l="39775" t="56028" r="1653" b="36065"/>
          <a:stretch/>
        </p:blipFill>
        <p:spPr>
          <a:xfrm>
            <a:off x="4909931" y="2723323"/>
            <a:ext cx="7282069" cy="543340"/>
          </a:xfrm>
          <a:prstGeom prst="rect">
            <a:avLst/>
          </a:prstGeom>
        </p:spPr>
      </p:pic>
      <p:pic>
        <p:nvPicPr>
          <p:cNvPr id="6" name="Picture 5">
            <a:extLst>
              <a:ext uri="{FF2B5EF4-FFF2-40B4-BE49-F238E27FC236}">
                <a16:creationId xmlns:a16="http://schemas.microsoft.com/office/drawing/2014/main" id="{D6ADB07B-5A74-464A-A7FA-0656A626C338}"/>
              </a:ext>
            </a:extLst>
          </p:cNvPr>
          <p:cNvPicPr>
            <a:picLocks noChangeAspect="1"/>
          </p:cNvPicPr>
          <p:nvPr/>
        </p:nvPicPr>
        <p:blipFill rotWithShape="1">
          <a:blip r:embed="rId2"/>
          <a:srcRect l="23171" t="56510" r="59480" b="10222"/>
          <a:stretch/>
        </p:blipFill>
        <p:spPr>
          <a:xfrm>
            <a:off x="2845750" y="1543879"/>
            <a:ext cx="2156946" cy="2286001"/>
          </a:xfrm>
          <a:prstGeom prst="rect">
            <a:avLst/>
          </a:prstGeom>
        </p:spPr>
      </p:pic>
      <p:pic>
        <p:nvPicPr>
          <p:cNvPr id="8" name="Picture 7">
            <a:extLst>
              <a:ext uri="{FF2B5EF4-FFF2-40B4-BE49-F238E27FC236}">
                <a16:creationId xmlns:a16="http://schemas.microsoft.com/office/drawing/2014/main" id="{15C8BDD7-9649-41EE-99D0-84A308F3AE19}"/>
              </a:ext>
            </a:extLst>
          </p:cNvPr>
          <p:cNvPicPr>
            <a:picLocks noChangeAspect="1"/>
          </p:cNvPicPr>
          <p:nvPr/>
        </p:nvPicPr>
        <p:blipFill rotWithShape="1">
          <a:blip r:embed="rId2"/>
          <a:srcRect l="40521" t="20637" r="1654" b="69430"/>
          <a:stretch/>
        </p:blipFill>
        <p:spPr>
          <a:xfrm>
            <a:off x="5002696" y="1818863"/>
            <a:ext cx="7189304" cy="682486"/>
          </a:xfrm>
          <a:prstGeom prst="rect">
            <a:avLst/>
          </a:prstGeom>
        </p:spPr>
      </p:pic>
      <p:sp>
        <p:nvSpPr>
          <p:cNvPr id="9" name="Title 8">
            <a:extLst>
              <a:ext uri="{FF2B5EF4-FFF2-40B4-BE49-F238E27FC236}">
                <a16:creationId xmlns:a16="http://schemas.microsoft.com/office/drawing/2014/main" id="{B005962A-11C8-4F75-87E1-22C65733E1CD}"/>
              </a:ext>
            </a:extLst>
          </p:cNvPr>
          <p:cNvSpPr>
            <a:spLocks noGrp="1"/>
          </p:cNvSpPr>
          <p:nvPr>
            <p:ph type="title"/>
          </p:nvPr>
        </p:nvSpPr>
        <p:spPr/>
        <p:txBody>
          <a:bodyPr/>
          <a:lstStyle/>
          <a:p>
            <a:r>
              <a:rPr lang="en-US" dirty="0"/>
              <a:t>Linda Rising</a:t>
            </a:r>
          </a:p>
        </p:txBody>
      </p:sp>
      <p:sp>
        <p:nvSpPr>
          <p:cNvPr id="10" name="TextBox 9">
            <a:extLst>
              <a:ext uri="{FF2B5EF4-FFF2-40B4-BE49-F238E27FC236}">
                <a16:creationId xmlns:a16="http://schemas.microsoft.com/office/drawing/2014/main" id="{FEFE7514-1E7B-46AF-B8E2-01024661C159}"/>
              </a:ext>
            </a:extLst>
          </p:cNvPr>
          <p:cNvSpPr txBox="1"/>
          <p:nvPr/>
        </p:nvSpPr>
        <p:spPr>
          <a:xfrm>
            <a:off x="917713" y="4160328"/>
            <a:ext cx="10532242" cy="1815882"/>
          </a:xfrm>
          <a:prstGeom prst="rect">
            <a:avLst/>
          </a:prstGeom>
          <a:noFill/>
        </p:spPr>
        <p:txBody>
          <a:bodyPr wrap="none" rtlCol="0">
            <a:spAutoFit/>
          </a:bodyPr>
          <a:lstStyle/>
          <a:p>
            <a:pPr marL="285750" indent="-285750">
              <a:buFont typeface="Arial" panose="020B0604020202020204" pitchFamily="34" charset="0"/>
              <a:buChar char="•"/>
            </a:pPr>
            <a:r>
              <a:rPr lang="en-US" sz="2800" dirty="0"/>
              <a:t>You, your team, and your organization are complex adaptive systems</a:t>
            </a:r>
          </a:p>
          <a:p>
            <a:pPr marL="285750" indent="-285750">
              <a:buFont typeface="Arial" panose="020B0604020202020204" pitchFamily="34" charset="0"/>
              <a:buChar char="•"/>
            </a:pPr>
            <a:r>
              <a:rPr lang="en-US" sz="2800" dirty="0"/>
              <a:t>Complex adaptive systems cannot be changed by large forces, </a:t>
            </a:r>
            <a:br>
              <a:rPr lang="en-US" sz="2800" dirty="0"/>
            </a:br>
            <a:r>
              <a:rPr lang="en-US" sz="2800" dirty="0"/>
              <a:t>at least not effectively</a:t>
            </a:r>
          </a:p>
          <a:p>
            <a:pPr marL="285750" indent="-285750">
              <a:buFont typeface="Arial" panose="020B0604020202020204" pitchFamily="34" charset="0"/>
              <a:buChar char="•"/>
            </a:pPr>
            <a:r>
              <a:rPr lang="en-US" sz="2800" dirty="0"/>
              <a:t>They change because of small steps – small trials and adjustments</a:t>
            </a:r>
          </a:p>
        </p:txBody>
      </p:sp>
    </p:spTree>
    <p:extLst>
      <p:ext uri="{BB962C8B-B14F-4D97-AF65-F5344CB8AC3E}">
        <p14:creationId xmlns:p14="http://schemas.microsoft.com/office/powerpoint/2010/main" val="260843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xEl>
                                              <p:pRg st="1" end="1"/>
                                            </p:txEl>
                                          </p:spTgt>
                                        </p:tgtEl>
                                        <p:attrNameLst>
                                          <p:attrName>style.visibility</p:attrName>
                                        </p:attrNameLst>
                                      </p:cBhvr>
                                      <p:to>
                                        <p:strVal val="visible"/>
                                      </p:to>
                                    </p:set>
                                    <p:animEffect transition="in" filter="fade">
                                      <p:cBhvr>
                                        <p:cTn id="12" dur="500"/>
                                        <p:tgtEl>
                                          <p:spTgt spid="1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xEl>
                                              <p:pRg st="2" end="2"/>
                                            </p:txEl>
                                          </p:spTgt>
                                        </p:tgtEl>
                                        <p:attrNameLst>
                                          <p:attrName>style.visibility</p:attrName>
                                        </p:attrNameLst>
                                      </p:cBhvr>
                                      <p:to>
                                        <p:strVal val="visible"/>
                                      </p:to>
                                    </p:set>
                                    <p:animEffect transition="in" filter="fade">
                                      <p:cBhvr>
                                        <p:cTn id="17" dur="500"/>
                                        <p:tgtEl>
                                          <p:spTgt spid="10">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F98B4B6-C00C-4723-ADEE-F1F55A677CD8}"/>
              </a:ext>
            </a:extLst>
          </p:cNvPr>
          <p:cNvSpPr>
            <a:spLocks noGrp="1"/>
          </p:cNvSpPr>
          <p:nvPr>
            <p:ph type="title"/>
          </p:nvPr>
        </p:nvSpPr>
        <p:spPr/>
        <p:txBody>
          <a:bodyPr/>
          <a:lstStyle/>
          <a:p>
            <a:r>
              <a:rPr lang="en-US" dirty="0"/>
              <a:t>Your app might look like...</a:t>
            </a:r>
          </a:p>
        </p:txBody>
      </p:sp>
      <p:pic>
        <p:nvPicPr>
          <p:cNvPr id="14" name="Picture 13">
            <a:extLst>
              <a:ext uri="{FF2B5EF4-FFF2-40B4-BE49-F238E27FC236}">
                <a16:creationId xmlns:a16="http://schemas.microsoft.com/office/drawing/2014/main" id="{4AFA156B-05E1-4F70-9A2F-E6914F6CA4DB}"/>
              </a:ext>
            </a:extLst>
          </p:cNvPr>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7923779" y="3545666"/>
            <a:ext cx="2552064" cy="2552064"/>
          </a:xfrm>
          <a:prstGeom prst="rect">
            <a:avLst/>
          </a:prstGeom>
        </p:spPr>
      </p:pic>
      <p:sp>
        <p:nvSpPr>
          <p:cNvPr id="9" name="Arrow: Up-Down 8">
            <a:extLst>
              <a:ext uri="{FF2B5EF4-FFF2-40B4-BE49-F238E27FC236}">
                <a16:creationId xmlns:a16="http://schemas.microsoft.com/office/drawing/2014/main" id="{5454415D-D96B-4E10-8133-1D3B4A2EFF04}"/>
              </a:ext>
            </a:extLst>
          </p:cNvPr>
          <p:cNvSpPr/>
          <p:nvPr/>
        </p:nvSpPr>
        <p:spPr>
          <a:xfrm rot="5400000" flipH="1">
            <a:off x="5233566" y="2025263"/>
            <a:ext cx="764547" cy="5823868"/>
          </a:xfrm>
          <a:prstGeom prst="upDownArrow">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sz="600"/>
          </a:p>
        </p:txBody>
      </p:sp>
      <p:pic>
        <p:nvPicPr>
          <p:cNvPr id="4" name="Picture 3">
            <a:extLst>
              <a:ext uri="{FF2B5EF4-FFF2-40B4-BE49-F238E27FC236}">
                <a16:creationId xmlns:a16="http://schemas.microsoft.com/office/drawing/2014/main" id="{04C28592-7568-4431-A1F5-9623798D765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9775" y="3545666"/>
            <a:ext cx="2076740" cy="2438740"/>
          </a:xfrm>
          <a:prstGeom prst="rect">
            <a:avLst/>
          </a:prstGeom>
        </p:spPr>
      </p:pic>
      <p:sp>
        <p:nvSpPr>
          <p:cNvPr id="5" name="Speech Bubble: Oval 4">
            <a:extLst>
              <a:ext uri="{FF2B5EF4-FFF2-40B4-BE49-F238E27FC236}">
                <a16:creationId xmlns:a16="http://schemas.microsoft.com/office/drawing/2014/main" id="{F704A6D6-A168-437C-A28D-434E26A350D3}"/>
              </a:ext>
            </a:extLst>
          </p:cNvPr>
          <p:cNvSpPr/>
          <p:nvPr/>
        </p:nvSpPr>
        <p:spPr>
          <a:xfrm>
            <a:off x="2411897" y="1382051"/>
            <a:ext cx="4194313" cy="1842052"/>
          </a:xfrm>
          <a:prstGeom prst="wedgeEllipseCallout">
            <a:avLst>
              <a:gd name="adj1" fmla="val -106931"/>
              <a:gd name="adj2" fmla="val 60341"/>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2800" dirty="0">
                <a:solidFill>
                  <a:schemeClr val="tx1"/>
                </a:solidFill>
              </a:rPr>
              <a:t>This talk seems to be lacking  something</a:t>
            </a:r>
          </a:p>
        </p:txBody>
      </p:sp>
      <p:sp>
        <p:nvSpPr>
          <p:cNvPr id="13" name="Speech Bubble: Oval 12">
            <a:extLst>
              <a:ext uri="{FF2B5EF4-FFF2-40B4-BE49-F238E27FC236}">
                <a16:creationId xmlns:a16="http://schemas.microsoft.com/office/drawing/2014/main" id="{986CAF14-144F-4C86-AB58-4D8DA38C9AEF}"/>
              </a:ext>
            </a:extLst>
          </p:cNvPr>
          <p:cNvSpPr/>
          <p:nvPr/>
        </p:nvSpPr>
        <p:spPr>
          <a:xfrm>
            <a:off x="6843091" y="461025"/>
            <a:ext cx="4194313" cy="2374940"/>
          </a:xfrm>
          <a:prstGeom prst="wedgeEllipseCallout">
            <a:avLst>
              <a:gd name="adj1" fmla="val 78377"/>
              <a:gd name="adj2" fmla="val 93041"/>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2800" b="1" dirty="0">
                <a:solidFill>
                  <a:schemeClr val="tx1"/>
                </a:solidFill>
              </a:rPr>
              <a:t>What?</a:t>
            </a:r>
          </a:p>
          <a:p>
            <a:pPr algn="ctr"/>
            <a:r>
              <a:rPr lang="en-US" sz="2800" b="1" dirty="0">
                <a:solidFill>
                  <a:schemeClr val="tx1"/>
                </a:solidFill>
              </a:rPr>
              <a:t>Cats?</a:t>
            </a:r>
          </a:p>
          <a:p>
            <a:pPr algn="ctr"/>
            <a:r>
              <a:rPr lang="en-US" sz="2800" b="1" dirty="0">
                <a:solidFill>
                  <a:schemeClr val="tx1"/>
                </a:solidFill>
              </a:rPr>
              <a:t>Cloud?</a:t>
            </a:r>
          </a:p>
          <a:p>
            <a:pPr algn="ctr"/>
            <a:r>
              <a:rPr lang="en-US" sz="2800" b="1" dirty="0">
                <a:solidFill>
                  <a:schemeClr val="tx1"/>
                </a:solidFill>
              </a:rPr>
              <a:t>GIFs?</a:t>
            </a:r>
          </a:p>
        </p:txBody>
      </p:sp>
    </p:spTree>
    <p:extLst>
      <p:ext uri="{BB962C8B-B14F-4D97-AF65-F5344CB8AC3E}">
        <p14:creationId xmlns:p14="http://schemas.microsoft.com/office/powerpoint/2010/main" val="1164629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right)">
                                      <p:cBhvr>
                                        <p:cTn id="1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3"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F98B4B6-C00C-4723-ADEE-F1F55A677CD8}"/>
              </a:ext>
            </a:extLst>
          </p:cNvPr>
          <p:cNvSpPr>
            <a:spLocks noGrp="1"/>
          </p:cNvSpPr>
          <p:nvPr>
            <p:ph type="title"/>
          </p:nvPr>
        </p:nvSpPr>
        <p:spPr/>
        <p:txBody>
          <a:bodyPr/>
          <a:lstStyle/>
          <a:p>
            <a:r>
              <a:rPr lang="en-US" dirty="0"/>
              <a:t>Your app might look like...</a:t>
            </a:r>
          </a:p>
        </p:txBody>
      </p:sp>
      <p:sp>
        <p:nvSpPr>
          <p:cNvPr id="12" name="TextBox 11">
            <a:extLst>
              <a:ext uri="{FF2B5EF4-FFF2-40B4-BE49-F238E27FC236}">
                <a16:creationId xmlns:a16="http://schemas.microsoft.com/office/drawing/2014/main" id="{2C7BF792-412D-4749-B955-ACF6C88C41AD}"/>
              </a:ext>
            </a:extLst>
          </p:cNvPr>
          <p:cNvSpPr txBox="1"/>
          <p:nvPr/>
        </p:nvSpPr>
        <p:spPr>
          <a:xfrm flipH="1">
            <a:off x="552928" y="6104856"/>
            <a:ext cx="4067175" cy="230832"/>
          </a:xfrm>
          <a:prstGeom prst="rect">
            <a:avLst/>
          </a:prstGeom>
          <a:noFill/>
        </p:spPr>
        <p:txBody>
          <a:bodyPr wrap="square" rtlCol="0">
            <a:spAutoFit/>
          </a:bodyPr>
          <a:lstStyle/>
          <a:p>
            <a:r>
              <a:rPr lang="en-US" sz="900">
                <a:hlinkClick r:id="rId2" tooltip="http://cogdogblog.com/2013/08/24/shiny-happy-computer-people"/>
              </a:rPr>
              <a:t>This Photo</a:t>
            </a:r>
            <a:r>
              <a:rPr lang="en-US" sz="900"/>
              <a:t> by Unknown Author is licensed under </a:t>
            </a:r>
            <a:r>
              <a:rPr lang="en-US" sz="900">
                <a:hlinkClick r:id="rId3" tooltip="https://creativecommons.org/licenses/by/4.0/"/>
              </a:rPr>
              <a:t>CC BY</a:t>
            </a:r>
            <a:endParaRPr lang="en-US" sz="900"/>
          </a:p>
        </p:txBody>
      </p:sp>
      <p:sp>
        <p:nvSpPr>
          <p:cNvPr id="15" name="TextBox 14">
            <a:extLst>
              <a:ext uri="{FF2B5EF4-FFF2-40B4-BE49-F238E27FC236}">
                <a16:creationId xmlns:a16="http://schemas.microsoft.com/office/drawing/2014/main" id="{D62EDBC0-0A86-4FD3-94C2-65DC4F6F55C9}"/>
              </a:ext>
            </a:extLst>
          </p:cNvPr>
          <p:cNvSpPr txBox="1"/>
          <p:nvPr/>
        </p:nvSpPr>
        <p:spPr>
          <a:xfrm>
            <a:off x="9002695" y="6104856"/>
            <a:ext cx="3103165" cy="230832"/>
          </a:xfrm>
          <a:prstGeom prst="rect">
            <a:avLst/>
          </a:prstGeom>
          <a:noFill/>
        </p:spPr>
        <p:txBody>
          <a:bodyPr wrap="square" rtlCol="0">
            <a:spAutoFit/>
          </a:bodyPr>
          <a:lstStyle/>
          <a:p>
            <a:r>
              <a:rPr lang="en-US" sz="900" dirty="0">
                <a:hlinkClick r:id="rId4" tooltip="http://barrymieny.deviantart.com/art/layered-database-source-documents-348798124"/>
              </a:rPr>
              <a:t>This Photo</a:t>
            </a:r>
            <a:r>
              <a:rPr lang="en-US" sz="900" dirty="0"/>
              <a:t> by Unknown Author is licensed under </a:t>
            </a:r>
            <a:r>
              <a:rPr lang="en-US" sz="900" dirty="0">
                <a:hlinkClick r:id="rId5" tooltip="https://creativecommons.org/licenses/by/3.0/"/>
              </a:rPr>
              <a:t>CC BY</a:t>
            </a:r>
            <a:endParaRPr lang="en-US" sz="900" dirty="0"/>
          </a:p>
        </p:txBody>
      </p:sp>
      <p:pic>
        <p:nvPicPr>
          <p:cNvPr id="17" name="Picture 16">
            <a:extLst>
              <a:ext uri="{FF2B5EF4-FFF2-40B4-BE49-F238E27FC236}">
                <a16:creationId xmlns:a16="http://schemas.microsoft.com/office/drawing/2014/main" id="{3FC269CE-33DC-4EC3-812D-DB54FBB4E070}"/>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flipH="1">
            <a:off x="8301465" y="7831"/>
            <a:ext cx="4690949" cy="4680017"/>
          </a:xfrm>
          <a:prstGeom prst="rect">
            <a:avLst/>
          </a:prstGeom>
        </p:spPr>
      </p:pic>
      <p:sp>
        <p:nvSpPr>
          <p:cNvPr id="18" name="TextBox 17">
            <a:extLst>
              <a:ext uri="{FF2B5EF4-FFF2-40B4-BE49-F238E27FC236}">
                <a16:creationId xmlns:a16="http://schemas.microsoft.com/office/drawing/2014/main" id="{4BD18ADC-A28E-4C28-A42E-6A7E1C0690CC}"/>
              </a:ext>
            </a:extLst>
          </p:cNvPr>
          <p:cNvSpPr txBox="1"/>
          <p:nvPr/>
        </p:nvSpPr>
        <p:spPr>
          <a:xfrm>
            <a:off x="8094593" y="6273069"/>
            <a:ext cx="4762500" cy="230832"/>
          </a:xfrm>
          <a:prstGeom prst="rect">
            <a:avLst/>
          </a:prstGeom>
          <a:noFill/>
        </p:spPr>
        <p:txBody>
          <a:bodyPr wrap="square" rtlCol="0">
            <a:spAutoFit/>
          </a:bodyPr>
          <a:lstStyle/>
          <a:p>
            <a:r>
              <a:rPr lang="en-US" sz="900" dirty="0">
                <a:hlinkClick r:id="rId7" tooltip="http://ipkitten.blogspot.com/2011/06/apple-in-cloud.html"/>
              </a:rPr>
              <a:t>This Photo</a:t>
            </a:r>
            <a:r>
              <a:rPr lang="en-US" sz="900" dirty="0"/>
              <a:t> by Unknown Author is licensed under </a:t>
            </a:r>
            <a:r>
              <a:rPr lang="en-US" sz="900" dirty="0">
                <a:hlinkClick r:id="rId8" tooltip="https://creativecommons.org/licenses/by/2.0/"/>
              </a:rPr>
              <a:t>CC BY</a:t>
            </a:r>
            <a:endParaRPr lang="en-US" sz="900" dirty="0"/>
          </a:p>
        </p:txBody>
      </p:sp>
      <p:pic>
        <p:nvPicPr>
          <p:cNvPr id="14" name="Picture 13">
            <a:extLst>
              <a:ext uri="{FF2B5EF4-FFF2-40B4-BE49-F238E27FC236}">
                <a16:creationId xmlns:a16="http://schemas.microsoft.com/office/drawing/2014/main" id="{4AFA156B-05E1-4F70-9A2F-E6914F6CA4DB}"/>
              </a:ext>
            </a:extLst>
          </p:cNvPr>
          <p:cNvPicPr>
            <a:picLocks noChangeAspect="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7923779" y="3545666"/>
            <a:ext cx="2552064" cy="2552064"/>
          </a:xfrm>
          <a:prstGeom prst="rect">
            <a:avLst/>
          </a:prstGeom>
        </p:spPr>
      </p:pic>
      <p:sp>
        <p:nvSpPr>
          <p:cNvPr id="9" name="Arrow: Up-Down 8">
            <a:extLst>
              <a:ext uri="{FF2B5EF4-FFF2-40B4-BE49-F238E27FC236}">
                <a16:creationId xmlns:a16="http://schemas.microsoft.com/office/drawing/2014/main" id="{5454415D-D96B-4E10-8133-1D3B4A2EFF04}"/>
              </a:ext>
            </a:extLst>
          </p:cNvPr>
          <p:cNvSpPr/>
          <p:nvPr/>
        </p:nvSpPr>
        <p:spPr>
          <a:xfrm rot="5400000" flipH="1">
            <a:off x="5233566" y="2025263"/>
            <a:ext cx="764547" cy="5823868"/>
          </a:xfrm>
          <a:prstGeom prst="upDownArrow">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sz="600"/>
          </a:p>
        </p:txBody>
      </p:sp>
      <p:pic>
        <p:nvPicPr>
          <p:cNvPr id="16" name="Picture 15">
            <a:extLst>
              <a:ext uri="{FF2B5EF4-FFF2-40B4-BE49-F238E27FC236}">
                <a16:creationId xmlns:a16="http://schemas.microsoft.com/office/drawing/2014/main" id="{050D55F2-0796-4916-BAC1-79C2D8A777E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09775" y="3545666"/>
            <a:ext cx="2076740" cy="2438740"/>
          </a:xfrm>
          <a:prstGeom prst="rect">
            <a:avLst/>
          </a:prstGeom>
        </p:spPr>
      </p:pic>
    </p:spTree>
    <p:extLst>
      <p:ext uri="{BB962C8B-B14F-4D97-AF65-F5344CB8AC3E}">
        <p14:creationId xmlns:p14="http://schemas.microsoft.com/office/powerpoint/2010/main" val="1148261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4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F98B4B6-C00C-4723-ADEE-F1F55A677CD8}"/>
              </a:ext>
            </a:extLst>
          </p:cNvPr>
          <p:cNvSpPr>
            <a:spLocks noGrp="1"/>
          </p:cNvSpPr>
          <p:nvPr>
            <p:ph type="title"/>
          </p:nvPr>
        </p:nvSpPr>
        <p:spPr/>
        <p:txBody>
          <a:bodyPr/>
          <a:lstStyle/>
          <a:p>
            <a:r>
              <a:rPr lang="en-US" dirty="0"/>
              <a:t>Your app might look like...</a:t>
            </a:r>
          </a:p>
        </p:txBody>
      </p:sp>
      <p:pic>
        <p:nvPicPr>
          <p:cNvPr id="17" name="Picture 16">
            <a:extLst>
              <a:ext uri="{FF2B5EF4-FFF2-40B4-BE49-F238E27FC236}">
                <a16:creationId xmlns:a16="http://schemas.microsoft.com/office/drawing/2014/main" id="{3FC269CE-33DC-4EC3-812D-DB54FBB4E070}"/>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flipH="1">
            <a:off x="8301465" y="7831"/>
            <a:ext cx="4690949" cy="4680017"/>
          </a:xfrm>
          <a:prstGeom prst="rect">
            <a:avLst/>
          </a:prstGeom>
        </p:spPr>
      </p:pic>
      <p:pic>
        <p:nvPicPr>
          <p:cNvPr id="14" name="Picture 13">
            <a:extLst>
              <a:ext uri="{FF2B5EF4-FFF2-40B4-BE49-F238E27FC236}">
                <a16:creationId xmlns:a16="http://schemas.microsoft.com/office/drawing/2014/main" id="{4AFA156B-05E1-4F70-9A2F-E6914F6CA4DB}"/>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7923779" y="3545666"/>
            <a:ext cx="2552064" cy="2552064"/>
          </a:xfrm>
          <a:prstGeom prst="rect">
            <a:avLst/>
          </a:prstGeom>
        </p:spPr>
      </p:pic>
      <p:sp>
        <p:nvSpPr>
          <p:cNvPr id="9" name="Arrow: Up-Down 8">
            <a:extLst>
              <a:ext uri="{FF2B5EF4-FFF2-40B4-BE49-F238E27FC236}">
                <a16:creationId xmlns:a16="http://schemas.microsoft.com/office/drawing/2014/main" id="{5454415D-D96B-4E10-8133-1D3B4A2EFF04}"/>
              </a:ext>
            </a:extLst>
          </p:cNvPr>
          <p:cNvSpPr/>
          <p:nvPr/>
        </p:nvSpPr>
        <p:spPr>
          <a:xfrm rot="5400000" flipH="1">
            <a:off x="5233566" y="2025263"/>
            <a:ext cx="764547" cy="5823868"/>
          </a:xfrm>
          <a:prstGeom prst="upDownArrow">
            <a:avLst>
              <a:gd name="adj1" fmla="val 48267"/>
              <a:gd name="adj2" fmla="val 50000"/>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sz="600"/>
          </a:p>
        </p:txBody>
      </p:sp>
      <p:sp>
        <p:nvSpPr>
          <p:cNvPr id="5" name="Oval 4">
            <a:extLst>
              <a:ext uri="{FF2B5EF4-FFF2-40B4-BE49-F238E27FC236}">
                <a16:creationId xmlns:a16="http://schemas.microsoft.com/office/drawing/2014/main" id="{02A59C28-1740-4098-93DE-263C000AEDF9}"/>
              </a:ext>
            </a:extLst>
          </p:cNvPr>
          <p:cNvSpPr/>
          <p:nvPr/>
        </p:nvSpPr>
        <p:spPr>
          <a:xfrm flipH="1">
            <a:off x="3064878" y="3184494"/>
            <a:ext cx="1307278" cy="1289079"/>
          </a:xfrm>
          <a:prstGeom prst="ellipse">
            <a:avLst/>
          </a:prstGeom>
        </p:spPr>
        <p:style>
          <a:lnRef idx="2">
            <a:schemeClr val="lt1">
              <a:hueOff val="0"/>
              <a:satOff val="0"/>
              <a:lumOff val="0"/>
              <a:alphaOff val="0"/>
            </a:schemeClr>
          </a:lnRef>
          <a:fillRef idx="1">
            <a:schemeClr val="accent4">
              <a:hueOff val="10395692"/>
              <a:satOff val="-47968"/>
              <a:lumOff val="1765"/>
              <a:alphaOff val="0"/>
            </a:schemeClr>
          </a:fillRef>
          <a:effectRef idx="0">
            <a:schemeClr val="accent4">
              <a:hueOff val="10395692"/>
              <a:satOff val="-47968"/>
              <a:lumOff val="1765"/>
              <a:alphaOff val="0"/>
            </a:schemeClr>
          </a:effectRef>
          <a:fontRef idx="minor">
            <a:schemeClr val="lt1"/>
          </a:fontRef>
        </p:style>
      </p:sp>
      <p:sp>
        <p:nvSpPr>
          <p:cNvPr id="6" name="Oval 5">
            <a:extLst>
              <a:ext uri="{FF2B5EF4-FFF2-40B4-BE49-F238E27FC236}">
                <a16:creationId xmlns:a16="http://schemas.microsoft.com/office/drawing/2014/main" id="{C480FA42-1AC7-40B8-9FBE-E17540004870}"/>
              </a:ext>
            </a:extLst>
          </p:cNvPr>
          <p:cNvSpPr/>
          <p:nvPr/>
        </p:nvSpPr>
        <p:spPr>
          <a:xfrm flipH="1">
            <a:off x="3237038" y="3369942"/>
            <a:ext cx="962957" cy="918182"/>
          </a:xfrm>
          <a:prstGeom prst="ellipse">
            <a:avLst/>
          </a:prstGeom>
        </p:spPr>
        <p:style>
          <a:lnRef idx="2">
            <a:schemeClr val="lt1">
              <a:hueOff val="0"/>
              <a:satOff val="0"/>
              <a:lumOff val="0"/>
              <a:alphaOff val="0"/>
            </a:schemeClr>
          </a:lnRef>
          <a:fillRef idx="1">
            <a:schemeClr val="accent4">
              <a:hueOff val="5197846"/>
              <a:satOff val="-23984"/>
              <a:lumOff val="883"/>
              <a:alphaOff val="0"/>
            </a:schemeClr>
          </a:fillRef>
          <a:effectRef idx="0">
            <a:schemeClr val="accent4">
              <a:hueOff val="5197846"/>
              <a:satOff val="-23984"/>
              <a:lumOff val="883"/>
              <a:alphaOff val="0"/>
            </a:schemeClr>
          </a:effectRef>
          <a:fontRef idx="minor">
            <a:schemeClr val="lt1"/>
          </a:fontRef>
        </p:style>
        <p:txBody>
          <a:bodyPr anchor="ctr"/>
          <a:lstStyle/>
          <a:p>
            <a:pPr algn="ctr"/>
            <a:r>
              <a:rPr lang="en-US" sz="900" dirty="0">
                <a:solidFill>
                  <a:schemeClr val="tx1"/>
                </a:solidFill>
              </a:rPr>
              <a:t>Validation</a:t>
            </a:r>
          </a:p>
        </p:txBody>
      </p:sp>
      <p:sp>
        <p:nvSpPr>
          <p:cNvPr id="7" name="Arrow: Up-Down 6">
            <a:extLst>
              <a:ext uri="{FF2B5EF4-FFF2-40B4-BE49-F238E27FC236}">
                <a16:creationId xmlns:a16="http://schemas.microsoft.com/office/drawing/2014/main" id="{3E03F7D2-5EDA-4DEB-89F0-140895BD1F01}"/>
              </a:ext>
            </a:extLst>
          </p:cNvPr>
          <p:cNvSpPr/>
          <p:nvPr/>
        </p:nvSpPr>
        <p:spPr>
          <a:xfrm rot="10800000" flipH="1">
            <a:off x="3607991" y="4126851"/>
            <a:ext cx="221887" cy="810345"/>
          </a:xfrm>
          <a:prstGeom prst="upDown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600"/>
          </a:p>
        </p:txBody>
      </p:sp>
      <p:grpSp>
        <p:nvGrpSpPr>
          <p:cNvPr id="16" name="Group 15">
            <a:extLst>
              <a:ext uri="{FF2B5EF4-FFF2-40B4-BE49-F238E27FC236}">
                <a16:creationId xmlns:a16="http://schemas.microsoft.com/office/drawing/2014/main" id="{90A64D0A-46A6-4D94-8FA2-32BFE956CCE6}"/>
              </a:ext>
            </a:extLst>
          </p:cNvPr>
          <p:cNvGrpSpPr/>
          <p:nvPr/>
        </p:nvGrpSpPr>
        <p:grpSpPr>
          <a:xfrm>
            <a:off x="4442649" y="3184494"/>
            <a:ext cx="1307278" cy="1752702"/>
            <a:chOff x="3064878" y="3184494"/>
            <a:chExt cx="1307278" cy="1752702"/>
          </a:xfrm>
        </p:grpSpPr>
        <p:sp>
          <p:nvSpPr>
            <p:cNvPr id="19" name="Oval 18">
              <a:extLst>
                <a:ext uri="{FF2B5EF4-FFF2-40B4-BE49-F238E27FC236}">
                  <a16:creationId xmlns:a16="http://schemas.microsoft.com/office/drawing/2014/main" id="{85B0662B-6CA9-43C9-A6AB-7C8E63682F4D}"/>
                </a:ext>
              </a:extLst>
            </p:cNvPr>
            <p:cNvSpPr/>
            <p:nvPr/>
          </p:nvSpPr>
          <p:spPr>
            <a:xfrm flipH="1">
              <a:off x="3064878" y="3184494"/>
              <a:ext cx="1307278" cy="1289079"/>
            </a:xfrm>
            <a:prstGeom prst="ellipse">
              <a:avLst/>
            </a:prstGeom>
          </p:spPr>
          <p:style>
            <a:lnRef idx="2">
              <a:schemeClr val="lt1">
                <a:hueOff val="0"/>
                <a:satOff val="0"/>
                <a:lumOff val="0"/>
                <a:alphaOff val="0"/>
              </a:schemeClr>
            </a:lnRef>
            <a:fillRef idx="1">
              <a:schemeClr val="accent4">
                <a:hueOff val="10395692"/>
                <a:satOff val="-47968"/>
                <a:lumOff val="1765"/>
                <a:alphaOff val="0"/>
              </a:schemeClr>
            </a:fillRef>
            <a:effectRef idx="0">
              <a:schemeClr val="accent4">
                <a:hueOff val="10395692"/>
                <a:satOff val="-47968"/>
                <a:lumOff val="1765"/>
                <a:alphaOff val="0"/>
              </a:schemeClr>
            </a:effectRef>
            <a:fontRef idx="minor">
              <a:schemeClr val="lt1"/>
            </a:fontRef>
          </p:style>
        </p:sp>
        <p:sp>
          <p:nvSpPr>
            <p:cNvPr id="20" name="Oval 19">
              <a:extLst>
                <a:ext uri="{FF2B5EF4-FFF2-40B4-BE49-F238E27FC236}">
                  <a16:creationId xmlns:a16="http://schemas.microsoft.com/office/drawing/2014/main" id="{E70475B1-131A-46E9-BDEB-DF6561717CBF}"/>
                </a:ext>
              </a:extLst>
            </p:cNvPr>
            <p:cNvSpPr/>
            <p:nvPr/>
          </p:nvSpPr>
          <p:spPr>
            <a:xfrm flipH="1">
              <a:off x="3237038" y="3369942"/>
              <a:ext cx="962957" cy="918182"/>
            </a:xfrm>
            <a:prstGeom prst="ellipse">
              <a:avLst/>
            </a:prstGeom>
          </p:spPr>
          <p:style>
            <a:lnRef idx="2">
              <a:schemeClr val="lt1">
                <a:hueOff val="0"/>
                <a:satOff val="0"/>
                <a:lumOff val="0"/>
                <a:alphaOff val="0"/>
              </a:schemeClr>
            </a:lnRef>
            <a:fillRef idx="1">
              <a:schemeClr val="accent4">
                <a:hueOff val="5197846"/>
                <a:satOff val="-23984"/>
                <a:lumOff val="883"/>
                <a:alphaOff val="0"/>
              </a:schemeClr>
            </a:fillRef>
            <a:effectRef idx="0">
              <a:schemeClr val="accent4">
                <a:hueOff val="5197846"/>
                <a:satOff val="-23984"/>
                <a:lumOff val="883"/>
                <a:alphaOff val="0"/>
              </a:schemeClr>
            </a:effectRef>
            <a:fontRef idx="minor">
              <a:schemeClr val="lt1"/>
            </a:fontRef>
          </p:style>
          <p:txBody>
            <a:bodyPr anchor="ctr"/>
            <a:lstStyle/>
            <a:p>
              <a:pPr algn="ctr"/>
              <a:r>
                <a:rPr lang="en-US" sz="900" dirty="0">
                  <a:solidFill>
                    <a:schemeClr val="tx1"/>
                  </a:solidFill>
                </a:rPr>
                <a:t>Business logic</a:t>
              </a:r>
            </a:p>
          </p:txBody>
        </p:sp>
        <p:sp>
          <p:nvSpPr>
            <p:cNvPr id="21" name="Arrow: Up-Down 20">
              <a:extLst>
                <a:ext uri="{FF2B5EF4-FFF2-40B4-BE49-F238E27FC236}">
                  <a16:creationId xmlns:a16="http://schemas.microsoft.com/office/drawing/2014/main" id="{E332AFD1-546C-4A91-AE0F-4CB257D82687}"/>
                </a:ext>
              </a:extLst>
            </p:cNvPr>
            <p:cNvSpPr/>
            <p:nvPr/>
          </p:nvSpPr>
          <p:spPr>
            <a:xfrm rot="10800000" flipH="1">
              <a:off x="3607991" y="4126851"/>
              <a:ext cx="221887" cy="810345"/>
            </a:xfrm>
            <a:prstGeom prst="upDown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600"/>
            </a:p>
          </p:txBody>
        </p:sp>
      </p:grpSp>
      <p:grpSp>
        <p:nvGrpSpPr>
          <p:cNvPr id="4" name="Group 3">
            <a:extLst>
              <a:ext uri="{FF2B5EF4-FFF2-40B4-BE49-F238E27FC236}">
                <a16:creationId xmlns:a16="http://schemas.microsoft.com/office/drawing/2014/main" id="{A776C27B-E4DE-4EE2-B5C4-CC40FB53BC13}"/>
              </a:ext>
            </a:extLst>
          </p:cNvPr>
          <p:cNvGrpSpPr/>
          <p:nvPr/>
        </p:nvGrpSpPr>
        <p:grpSpPr>
          <a:xfrm>
            <a:off x="6166537" y="3173944"/>
            <a:ext cx="1307278" cy="1818402"/>
            <a:chOff x="6166537" y="3173944"/>
            <a:chExt cx="1307278" cy="1818402"/>
          </a:xfrm>
        </p:grpSpPr>
        <p:sp>
          <p:nvSpPr>
            <p:cNvPr id="23" name="Oval 22">
              <a:extLst>
                <a:ext uri="{FF2B5EF4-FFF2-40B4-BE49-F238E27FC236}">
                  <a16:creationId xmlns:a16="http://schemas.microsoft.com/office/drawing/2014/main" id="{1DE8240E-46D0-4850-9F88-D232A7B0530C}"/>
                </a:ext>
              </a:extLst>
            </p:cNvPr>
            <p:cNvSpPr/>
            <p:nvPr/>
          </p:nvSpPr>
          <p:spPr>
            <a:xfrm flipH="1">
              <a:off x="6166537" y="3173944"/>
              <a:ext cx="1307278" cy="1289079"/>
            </a:xfrm>
            <a:prstGeom prst="ellipse">
              <a:avLst/>
            </a:prstGeom>
          </p:spPr>
          <p:style>
            <a:lnRef idx="2">
              <a:schemeClr val="lt1">
                <a:hueOff val="0"/>
                <a:satOff val="0"/>
                <a:lumOff val="0"/>
                <a:alphaOff val="0"/>
              </a:schemeClr>
            </a:lnRef>
            <a:fillRef idx="1">
              <a:schemeClr val="accent4">
                <a:hueOff val="10395692"/>
                <a:satOff val="-47968"/>
                <a:lumOff val="1765"/>
                <a:alphaOff val="0"/>
              </a:schemeClr>
            </a:fillRef>
            <a:effectRef idx="0">
              <a:schemeClr val="accent4">
                <a:hueOff val="10395692"/>
                <a:satOff val="-47968"/>
                <a:lumOff val="1765"/>
                <a:alphaOff val="0"/>
              </a:schemeClr>
            </a:effectRef>
            <a:fontRef idx="minor">
              <a:schemeClr val="lt1"/>
            </a:fontRef>
          </p:style>
        </p:sp>
        <p:sp>
          <p:nvSpPr>
            <p:cNvPr id="24" name="Oval 23">
              <a:extLst>
                <a:ext uri="{FF2B5EF4-FFF2-40B4-BE49-F238E27FC236}">
                  <a16:creationId xmlns:a16="http://schemas.microsoft.com/office/drawing/2014/main" id="{10993C48-F340-4B05-93D5-7720C4EA6732}"/>
                </a:ext>
              </a:extLst>
            </p:cNvPr>
            <p:cNvSpPr/>
            <p:nvPr/>
          </p:nvSpPr>
          <p:spPr>
            <a:xfrm flipH="1">
              <a:off x="6338697" y="3359392"/>
              <a:ext cx="962957" cy="918182"/>
            </a:xfrm>
            <a:prstGeom prst="ellipse">
              <a:avLst/>
            </a:prstGeom>
          </p:spPr>
          <p:style>
            <a:lnRef idx="2">
              <a:schemeClr val="lt1">
                <a:hueOff val="0"/>
                <a:satOff val="0"/>
                <a:lumOff val="0"/>
                <a:alphaOff val="0"/>
              </a:schemeClr>
            </a:lnRef>
            <a:fillRef idx="1">
              <a:schemeClr val="accent4">
                <a:hueOff val="5197846"/>
                <a:satOff val="-23984"/>
                <a:lumOff val="883"/>
                <a:alphaOff val="0"/>
              </a:schemeClr>
            </a:fillRef>
            <a:effectRef idx="0">
              <a:schemeClr val="accent4">
                <a:hueOff val="5197846"/>
                <a:satOff val="-23984"/>
                <a:lumOff val="883"/>
                <a:alphaOff val="0"/>
              </a:schemeClr>
            </a:effectRef>
            <a:fontRef idx="minor">
              <a:schemeClr val="lt1"/>
            </a:fontRef>
          </p:style>
          <p:txBody>
            <a:bodyPr anchor="ctr"/>
            <a:lstStyle/>
            <a:p>
              <a:pPr algn="ctr"/>
              <a:r>
                <a:rPr lang="en-US" sz="900" dirty="0">
                  <a:solidFill>
                    <a:schemeClr val="tx1"/>
                  </a:solidFill>
                </a:rPr>
                <a:t>Map entity to domain </a:t>
              </a:r>
            </a:p>
          </p:txBody>
        </p:sp>
        <p:sp>
          <p:nvSpPr>
            <p:cNvPr id="25" name="Arrow: Up-Down 24">
              <a:extLst>
                <a:ext uri="{FF2B5EF4-FFF2-40B4-BE49-F238E27FC236}">
                  <a16:creationId xmlns:a16="http://schemas.microsoft.com/office/drawing/2014/main" id="{50580302-C884-4C00-A080-591DF73FB26A}"/>
                </a:ext>
              </a:extLst>
            </p:cNvPr>
            <p:cNvSpPr/>
            <p:nvPr/>
          </p:nvSpPr>
          <p:spPr>
            <a:xfrm rot="12631976" flipH="1">
              <a:off x="6351295" y="4025599"/>
              <a:ext cx="218552" cy="966747"/>
            </a:xfrm>
            <a:prstGeom prst="upDown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600"/>
            </a:p>
          </p:txBody>
        </p:sp>
        <p:sp>
          <p:nvSpPr>
            <p:cNvPr id="26" name="Arrow: Up-Down 25">
              <a:extLst>
                <a:ext uri="{FF2B5EF4-FFF2-40B4-BE49-F238E27FC236}">
                  <a16:creationId xmlns:a16="http://schemas.microsoft.com/office/drawing/2014/main" id="{EE9CA262-C92A-4E74-BE3D-A7BC1983F44D}"/>
                </a:ext>
              </a:extLst>
            </p:cNvPr>
            <p:cNvSpPr/>
            <p:nvPr/>
          </p:nvSpPr>
          <p:spPr>
            <a:xfrm rot="9113892" flipH="1">
              <a:off x="7068675" y="4025599"/>
              <a:ext cx="218552" cy="966747"/>
            </a:xfrm>
            <a:prstGeom prst="upDown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600"/>
            </a:p>
          </p:txBody>
        </p:sp>
      </p:grpSp>
      <p:pic>
        <p:nvPicPr>
          <p:cNvPr id="27" name="Picture 26">
            <a:extLst>
              <a:ext uri="{FF2B5EF4-FFF2-40B4-BE49-F238E27FC236}">
                <a16:creationId xmlns:a16="http://schemas.microsoft.com/office/drawing/2014/main" id="{868D1D2F-5E49-42B3-B8AC-635B798AAAB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9775" y="3545666"/>
            <a:ext cx="2076740" cy="2438740"/>
          </a:xfrm>
          <a:prstGeom prst="rect">
            <a:avLst/>
          </a:prstGeom>
        </p:spPr>
      </p:pic>
    </p:spTree>
    <p:extLst>
      <p:ext uri="{BB962C8B-B14F-4D97-AF65-F5344CB8AC3E}">
        <p14:creationId xmlns:p14="http://schemas.microsoft.com/office/powerpoint/2010/main" val="908334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868D1D2F-5E49-42B3-B8AC-635B798AAAB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9775" y="3545666"/>
            <a:ext cx="2076740" cy="2438740"/>
          </a:xfrm>
          <a:prstGeom prst="rect">
            <a:avLst/>
          </a:prstGeom>
        </p:spPr>
      </p:pic>
      <p:sp>
        <p:nvSpPr>
          <p:cNvPr id="3" name="Title 2">
            <a:extLst>
              <a:ext uri="{FF2B5EF4-FFF2-40B4-BE49-F238E27FC236}">
                <a16:creationId xmlns:a16="http://schemas.microsoft.com/office/drawing/2014/main" id="{EF98B4B6-C00C-4723-ADEE-F1F55A677CD8}"/>
              </a:ext>
            </a:extLst>
          </p:cNvPr>
          <p:cNvSpPr>
            <a:spLocks noGrp="1"/>
          </p:cNvSpPr>
          <p:nvPr>
            <p:ph type="title"/>
          </p:nvPr>
        </p:nvSpPr>
        <p:spPr/>
        <p:txBody>
          <a:bodyPr/>
          <a:lstStyle/>
          <a:p>
            <a:r>
              <a:rPr lang="en-US" dirty="0"/>
              <a:t>Your app might look like...</a:t>
            </a:r>
          </a:p>
        </p:txBody>
      </p:sp>
      <p:pic>
        <p:nvPicPr>
          <p:cNvPr id="17" name="Picture 16">
            <a:extLst>
              <a:ext uri="{FF2B5EF4-FFF2-40B4-BE49-F238E27FC236}">
                <a16:creationId xmlns:a16="http://schemas.microsoft.com/office/drawing/2014/main" id="{3FC269CE-33DC-4EC3-812D-DB54FBB4E070}"/>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flipH="1">
            <a:off x="8301465" y="7831"/>
            <a:ext cx="4690949" cy="4680017"/>
          </a:xfrm>
          <a:prstGeom prst="rect">
            <a:avLst/>
          </a:prstGeom>
        </p:spPr>
      </p:pic>
      <p:pic>
        <p:nvPicPr>
          <p:cNvPr id="14" name="Picture 13">
            <a:extLst>
              <a:ext uri="{FF2B5EF4-FFF2-40B4-BE49-F238E27FC236}">
                <a16:creationId xmlns:a16="http://schemas.microsoft.com/office/drawing/2014/main" id="{4AFA156B-05E1-4F70-9A2F-E6914F6CA4DB}"/>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7923779" y="3545666"/>
            <a:ext cx="2552064" cy="2552064"/>
          </a:xfrm>
          <a:prstGeom prst="rect">
            <a:avLst/>
          </a:prstGeom>
        </p:spPr>
      </p:pic>
      <p:sp>
        <p:nvSpPr>
          <p:cNvPr id="9" name="Arrow: Up-Down 8">
            <a:extLst>
              <a:ext uri="{FF2B5EF4-FFF2-40B4-BE49-F238E27FC236}">
                <a16:creationId xmlns:a16="http://schemas.microsoft.com/office/drawing/2014/main" id="{5454415D-D96B-4E10-8133-1D3B4A2EFF04}"/>
              </a:ext>
            </a:extLst>
          </p:cNvPr>
          <p:cNvSpPr/>
          <p:nvPr/>
        </p:nvSpPr>
        <p:spPr>
          <a:xfrm rot="5400000" flipH="1">
            <a:off x="5233566" y="2025263"/>
            <a:ext cx="764547" cy="5823868"/>
          </a:xfrm>
          <a:prstGeom prst="upDownArrow">
            <a:avLst>
              <a:gd name="adj1" fmla="val 48267"/>
              <a:gd name="adj2" fmla="val 50000"/>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sz="600"/>
          </a:p>
        </p:txBody>
      </p:sp>
      <p:sp>
        <p:nvSpPr>
          <p:cNvPr id="5" name="Oval 4">
            <a:extLst>
              <a:ext uri="{FF2B5EF4-FFF2-40B4-BE49-F238E27FC236}">
                <a16:creationId xmlns:a16="http://schemas.microsoft.com/office/drawing/2014/main" id="{02A59C28-1740-4098-93DE-263C000AEDF9}"/>
              </a:ext>
            </a:extLst>
          </p:cNvPr>
          <p:cNvSpPr/>
          <p:nvPr/>
        </p:nvSpPr>
        <p:spPr>
          <a:xfrm flipH="1">
            <a:off x="3064878" y="3184494"/>
            <a:ext cx="1307278" cy="1289079"/>
          </a:xfrm>
          <a:prstGeom prst="ellipse">
            <a:avLst/>
          </a:prstGeom>
        </p:spPr>
        <p:style>
          <a:lnRef idx="2">
            <a:schemeClr val="lt1">
              <a:hueOff val="0"/>
              <a:satOff val="0"/>
              <a:lumOff val="0"/>
              <a:alphaOff val="0"/>
            </a:schemeClr>
          </a:lnRef>
          <a:fillRef idx="1">
            <a:schemeClr val="accent4">
              <a:hueOff val="10395692"/>
              <a:satOff val="-47968"/>
              <a:lumOff val="1765"/>
              <a:alphaOff val="0"/>
            </a:schemeClr>
          </a:fillRef>
          <a:effectRef idx="0">
            <a:schemeClr val="accent4">
              <a:hueOff val="10395692"/>
              <a:satOff val="-47968"/>
              <a:lumOff val="1765"/>
              <a:alphaOff val="0"/>
            </a:schemeClr>
          </a:effectRef>
          <a:fontRef idx="minor">
            <a:schemeClr val="lt1"/>
          </a:fontRef>
        </p:style>
      </p:sp>
      <p:sp>
        <p:nvSpPr>
          <p:cNvPr id="6" name="Oval 5">
            <a:extLst>
              <a:ext uri="{FF2B5EF4-FFF2-40B4-BE49-F238E27FC236}">
                <a16:creationId xmlns:a16="http://schemas.microsoft.com/office/drawing/2014/main" id="{C480FA42-1AC7-40B8-9FBE-E17540004870}"/>
              </a:ext>
            </a:extLst>
          </p:cNvPr>
          <p:cNvSpPr/>
          <p:nvPr/>
        </p:nvSpPr>
        <p:spPr>
          <a:xfrm flipH="1">
            <a:off x="3237038" y="3369942"/>
            <a:ext cx="962957" cy="918182"/>
          </a:xfrm>
          <a:prstGeom prst="ellipse">
            <a:avLst/>
          </a:prstGeom>
        </p:spPr>
        <p:style>
          <a:lnRef idx="2">
            <a:schemeClr val="lt1">
              <a:hueOff val="0"/>
              <a:satOff val="0"/>
              <a:lumOff val="0"/>
              <a:alphaOff val="0"/>
            </a:schemeClr>
          </a:lnRef>
          <a:fillRef idx="1">
            <a:schemeClr val="accent4">
              <a:hueOff val="5197846"/>
              <a:satOff val="-23984"/>
              <a:lumOff val="883"/>
              <a:alphaOff val="0"/>
            </a:schemeClr>
          </a:fillRef>
          <a:effectRef idx="0">
            <a:schemeClr val="accent4">
              <a:hueOff val="5197846"/>
              <a:satOff val="-23984"/>
              <a:lumOff val="883"/>
              <a:alphaOff val="0"/>
            </a:schemeClr>
          </a:effectRef>
          <a:fontRef idx="minor">
            <a:schemeClr val="lt1"/>
          </a:fontRef>
        </p:style>
        <p:txBody>
          <a:bodyPr anchor="ctr"/>
          <a:lstStyle/>
          <a:p>
            <a:pPr algn="ctr"/>
            <a:r>
              <a:rPr lang="en-US" sz="900" dirty="0">
                <a:solidFill>
                  <a:schemeClr val="tx1"/>
                </a:solidFill>
              </a:rPr>
              <a:t>Validation</a:t>
            </a:r>
          </a:p>
        </p:txBody>
      </p:sp>
      <p:sp>
        <p:nvSpPr>
          <p:cNvPr id="7" name="Arrow: Up-Down 6">
            <a:extLst>
              <a:ext uri="{FF2B5EF4-FFF2-40B4-BE49-F238E27FC236}">
                <a16:creationId xmlns:a16="http://schemas.microsoft.com/office/drawing/2014/main" id="{3E03F7D2-5EDA-4DEB-89F0-140895BD1F01}"/>
              </a:ext>
            </a:extLst>
          </p:cNvPr>
          <p:cNvSpPr/>
          <p:nvPr/>
        </p:nvSpPr>
        <p:spPr>
          <a:xfrm rot="10800000" flipH="1">
            <a:off x="3607991" y="4126851"/>
            <a:ext cx="221887" cy="810345"/>
          </a:xfrm>
          <a:prstGeom prst="upDown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600"/>
          </a:p>
        </p:txBody>
      </p:sp>
      <p:grpSp>
        <p:nvGrpSpPr>
          <p:cNvPr id="16" name="Group 15">
            <a:extLst>
              <a:ext uri="{FF2B5EF4-FFF2-40B4-BE49-F238E27FC236}">
                <a16:creationId xmlns:a16="http://schemas.microsoft.com/office/drawing/2014/main" id="{90A64D0A-46A6-4D94-8FA2-32BFE956CCE6}"/>
              </a:ext>
            </a:extLst>
          </p:cNvPr>
          <p:cNvGrpSpPr/>
          <p:nvPr/>
        </p:nvGrpSpPr>
        <p:grpSpPr>
          <a:xfrm>
            <a:off x="4442649" y="3184494"/>
            <a:ext cx="1307278" cy="1752702"/>
            <a:chOff x="3064878" y="3184494"/>
            <a:chExt cx="1307278" cy="1752702"/>
          </a:xfrm>
        </p:grpSpPr>
        <p:sp>
          <p:nvSpPr>
            <p:cNvPr id="19" name="Oval 18">
              <a:extLst>
                <a:ext uri="{FF2B5EF4-FFF2-40B4-BE49-F238E27FC236}">
                  <a16:creationId xmlns:a16="http://schemas.microsoft.com/office/drawing/2014/main" id="{85B0662B-6CA9-43C9-A6AB-7C8E63682F4D}"/>
                </a:ext>
              </a:extLst>
            </p:cNvPr>
            <p:cNvSpPr/>
            <p:nvPr/>
          </p:nvSpPr>
          <p:spPr>
            <a:xfrm flipH="1">
              <a:off x="3064878" y="3184494"/>
              <a:ext cx="1307278" cy="1289079"/>
            </a:xfrm>
            <a:prstGeom prst="ellipse">
              <a:avLst/>
            </a:prstGeom>
          </p:spPr>
          <p:style>
            <a:lnRef idx="2">
              <a:schemeClr val="lt1">
                <a:hueOff val="0"/>
                <a:satOff val="0"/>
                <a:lumOff val="0"/>
                <a:alphaOff val="0"/>
              </a:schemeClr>
            </a:lnRef>
            <a:fillRef idx="1">
              <a:schemeClr val="accent4">
                <a:hueOff val="10395692"/>
                <a:satOff val="-47968"/>
                <a:lumOff val="1765"/>
                <a:alphaOff val="0"/>
              </a:schemeClr>
            </a:fillRef>
            <a:effectRef idx="0">
              <a:schemeClr val="accent4">
                <a:hueOff val="10395692"/>
                <a:satOff val="-47968"/>
                <a:lumOff val="1765"/>
                <a:alphaOff val="0"/>
              </a:schemeClr>
            </a:effectRef>
            <a:fontRef idx="minor">
              <a:schemeClr val="lt1"/>
            </a:fontRef>
          </p:style>
        </p:sp>
        <p:sp>
          <p:nvSpPr>
            <p:cNvPr id="20" name="Oval 19">
              <a:extLst>
                <a:ext uri="{FF2B5EF4-FFF2-40B4-BE49-F238E27FC236}">
                  <a16:creationId xmlns:a16="http://schemas.microsoft.com/office/drawing/2014/main" id="{E70475B1-131A-46E9-BDEB-DF6561717CBF}"/>
                </a:ext>
              </a:extLst>
            </p:cNvPr>
            <p:cNvSpPr/>
            <p:nvPr/>
          </p:nvSpPr>
          <p:spPr>
            <a:xfrm flipH="1">
              <a:off x="3237038" y="3369942"/>
              <a:ext cx="962957" cy="918182"/>
            </a:xfrm>
            <a:prstGeom prst="ellipse">
              <a:avLst/>
            </a:prstGeom>
          </p:spPr>
          <p:style>
            <a:lnRef idx="2">
              <a:schemeClr val="lt1">
                <a:hueOff val="0"/>
                <a:satOff val="0"/>
                <a:lumOff val="0"/>
                <a:alphaOff val="0"/>
              </a:schemeClr>
            </a:lnRef>
            <a:fillRef idx="1">
              <a:schemeClr val="accent4">
                <a:hueOff val="5197846"/>
                <a:satOff val="-23984"/>
                <a:lumOff val="883"/>
                <a:alphaOff val="0"/>
              </a:schemeClr>
            </a:fillRef>
            <a:effectRef idx="0">
              <a:schemeClr val="accent4">
                <a:hueOff val="5197846"/>
                <a:satOff val="-23984"/>
                <a:lumOff val="883"/>
                <a:alphaOff val="0"/>
              </a:schemeClr>
            </a:effectRef>
            <a:fontRef idx="minor">
              <a:schemeClr val="lt1"/>
            </a:fontRef>
          </p:style>
          <p:txBody>
            <a:bodyPr anchor="ctr"/>
            <a:lstStyle/>
            <a:p>
              <a:pPr algn="ctr"/>
              <a:r>
                <a:rPr lang="en-US" sz="900" dirty="0">
                  <a:solidFill>
                    <a:schemeClr val="tx1"/>
                  </a:solidFill>
                </a:rPr>
                <a:t>Business logic</a:t>
              </a:r>
            </a:p>
          </p:txBody>
        </p:sp>
        <p:sp>
          <p:nvSpPr>
            <p:cNvPr id="21" name="Arrow: Up-Down 20">
              <a:extLst>
                <a:ext uri="{FF2B5EF4-FFF2-40B4-BE49-F238E27FC236}">
                  <a16:creationId xmlns:a16="http://schemas.microsoft.com/office/drawing/2014/main" id="{E332AFD1-546C-4A91-AE0F-4CB257D82687}"/>
                </a:ext>
              </a:extLst>
            </p:cNvPr>
            <p:cNvSpPr/>
            <p:nvPr/>
          </p:nvSpPr>
          <p:spPr>
            <a:xfrm rot="10800000" flipH="1">
              <a:off x="3607991" y="4126851"/>
              <a:ext cx="221887" cy="810345"/>
            </a:xfrm>
            <a:prstGeom prst="upDown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600"/>
            </a:p>
          </p:txBody>
        </p:sp>
      </p:grpSp>
      <p:grpSp>
        <p:nvGrpSpPr>
          <p:cNvPr id="4" name="Group 3">
            <a:extLst>
              <a:ext uri="{FF2B5EF4-FFF2-40B4-BE49-F238E27FC236}">
                <a16:creationId xmlns:a16="http://schemas.microsoft.com/office/drawing/2014/main" id="{A776C27B-E4DE-4EE2-B5C4-CC40FB53BC13}"/>
              </a:ext>
            </a:extLst>
          </p:cNvPr>
          <p:cNvGrpSpPr/>
          <p:nvPr/>
        </p:nvGrpSpPr>
        <p:grpSpPr>
          <a:xfrm>
            <a:off x="6166537" y="3173944"/>
            <a:ext cx="1307278" cy="1818402"/>
            <a:chOff x="6166537" y="3173944"/>
            <a:chExt cx="1307278" cy="1818402"/>
          </a:xfrm>
        </p:grpSpPr>
        <p:sp>
          <p:nvSpPr>
            <p:cNvPr id="23" name="Oval 22">
              <a:extLst>
                <a:ext uri="{FF2B5EF4-FFF2-40B4-BE49-F238E27FC236}">
                  <a16:creationId xmlns:a16="http://schemas.microsoft.com/office/drawing/2014/main" id="{1DE8240E-46D0-4850-9F88-D232A7B0530C}"/>
                </a:ext>
              </a:extLst>
            </p:cNvPr>
            <p:cNvSpPr/>
            <p:nvPr/>
          </p:nvSpPr>
          <p:spPr>
            <a:xfrm flipH="1">
              <a:off x="6166537" y="3173944"/>
              <a:ext cx="1307278" cy="1289079"/>
            </a:xfrm>
            <a:prstGeom prst="ellipse">
              <a:avLst/>
            </a:prstGeom>
          </p:spPr>
          <p:style>
            <a:lnRef idx="2">
              <a:schemeClr val="lt1">
                <a:hueOff val="0"/>
                <a:satOff val="0"/>
                <a:lumOff val="0"/>
                <a:alphaOff val="0"/>
              </a:schemeClr>
            </a:lnRef>
            <a:fillRef idx="1">
              <a:schemeClr val="accent4">
                <a:hueOff val="10395692"/>
                <a:satOff val="-47968"/>
                <a:lumOff val="1765"/>
                <a:alphaOff val="0"/>
              </a:schemeClr>
            </a:fillRef>
            <a:effectRef idx="0">
              <a:schemeClr val="accent4">
                <a:hueOff val="10395692"/>
                <a:satOff val="-47968"/>
                <a:lumOff val="1765"/>
                <a:alphaOff val="0"/>
              </a:schemeClr>
            </a:effectRef>
            <a:fontRef idx="minor">
              <a:schemeClr val="lt1"/>
            </a:fontRef>
          </p:style>
        </p:sp>
        <p:sp>
          <p:nvSpPr>
            <p:cNvPr id="24" name="Oval 23">
              <a:extLst>
                <a:ext uri="{FF2B5EF4-FFF2-40B4-BE49-F238E27FC236}">
                  <a16:creationId xmlns:a16="http://schemas.microsoft.com/office/drawing/2014/main" id="{10993C48-F340-4B05-93D5-7720C4EA6732}"/>
                </a:ext>
              </a:extLst>
            </p:cNvPr>
            <p:cNvSpPr/>
            <p:nvPr/>
          </p:nvSpPr>
          <p:spPr>
            <a:xfrm flipH="1">
              <a:off x="6338697" y="3359392"/>
              <a:ext cx="962957" cy="918182"/>
            </a:xfrm>
            <a:prstGeom prst="ellipse">
              <a:avLst/>
            </a:prstGeom>
          </p:spPr>
          <p:style>
            <a:lnRef idx="2">
              <a:schemeClr val="lt1">
                <a:hueOff val="0"/>
                <a:satOff val="0"/>
                <a:lumOff val="0"/>
                <a:alphaOff val="0"/>
              </a:schemeClr>
            </a:lnRef>
            <a:fillRef idx="1">
              <a:schemeClr val="accent4">
                <a:hueOff val="5197846"/>
                <a:satOff val="-23984"/>
                <a:lumOff val="883"/>
                <a:alphaOff val="0"/>
              </a:schemeClr>
            </a:fillRef>
            <a:effectRef idx="0">
              <a:schemeClr val="accent4">
                <a:hueOff val="5197846"/>
                <a:satOff val="-23984"/>
                <a:lumOff val="883"/>
                <a:alphaOff val="0"/>
              </a:schemeClr>
            </a:effectRef>
            <a:fontRef idx="minor">
              <a:schemeClr val="lt1"/>
            </a:fontRef>
          </p:style>
          <p:txBody>
            <a:bodyPr anchor="ctr"/>
            <a:lstStyle/>
            <a:p>
              <a:pPr algn="ctr"/>
              <a:r>
                <a:rPr lang="en-US" sz="900" dirty="0">
                  <a:solidFill>
                    <a:schemeClr val="tx1"/>
                  </a:solidFill>
                </a:rPr>
                <a:t>Map entity to domain </a:t>
              </a:r>
            </a:p>
          </p:txBody>
        </p:sp>
        <p:sp>
          <p:nvSpPr>
            <p:cNvPr id="25" name="Arrow: Up-Down 24">
              <a:extLst>
                <a:ext uri="{FF2B5EF4-FFF2-40B4-BE49-F238E27FC236}">
                  <a16:creationId xmlns:a16="http://schemas.microsoft.com/office/drawing/2014/main" id="{50580302-C884-4C00-A080-591DF73FB26A}"/>
                </a:ext>
              </a:extLst>
            </p:cNvPr>
            <p:cNvSpPr/>
            <p:nvPr/>
          </p:nvSpPr>
          <p:spPr>
            <a:xfrm rot="12631976" flipH="1">
              <a:off x="6351295" y="4025599"/>
              <a:ext cx="218552" cy="966747"/>
            </a:xfrm>
            <a:prstGeom prst="upDown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600"/>
            </a:p>
          </p:txBody>
        </p:sp>
        <p:sp>
          <p:nvSpPr>
            <p:cNvPr id="26" name="Arrow: Up-Down 25">
              <a:extLst>
                <a:ext uri="{FF2B5EF4-FFF2-40B4-BE49-F238E27FC236}">
                  <a16:creationId xmlns:a16="http://schemas.microsoft.com/office/drawing/2014/main" id="{EE9CA262-C92A-4E74-BE3D-A7BC1983F44D}"/>
                </a:ext>
              </a:extLst>
            </p:cNvPr>
            <p:cNvSpPr/>
            <p:nvPr/>
          </p:nvSpPr>
          <p:spPr>
            <a:xfrm rot="9113892" flipH="1">
              <a:off x="7068675" y="4025599"/>
              <a:ext cx="218552" cy="966747"/>
            </a:xfrm>
            <a:prstGeom prst="upDown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600"/>
            </a:p>
          </p:txBody>
        </p:sp>
      </p:grpSp>
      <p:sp>
        <p:nvSpPr>
          <p:cNvPr id="22" name="Speech Bubble: Oval 21">
            <a:extLst>
              <a:ext uri="{FF2B5EF4-FFF2-40B4-BE49-F238E27FC236}">
                <a16:creationId xmlns:a16="http://schemas.microsoft.com/office/drawing/2014/main" id="{D4DC3758-B059-44F8-BD18-99DC38EE37ED}"/>
              </a:ext>
            </a:extLst>
          </p:cNvPr>
          <p:cNvSpPr/>
          <p:nvPr/>
        </p:nvSpPr>
        <p:spPr>
          <a:xfrm>
            <a:off x="3110493" y="5472280"/>
            <a:ext cx="3555350" cy="928520"/>
          </a:xfrm>
          <a:prstGeom prst="wedgeEllipseCallout">
            <a:avLst>
              <a:gd name="adj1" fmla="val 45428"/>
              <a:gd name="adj2" fmla="val -105881"/>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2800" dirty="0">
                <a:solidFill>
                  <a:schemeClr val="tx1"/>
                </a:solidFill>
              </a:rPr>
              <a:t>Architecture</a:t>
            </a:r>
          </a:p>
        </p:txBody>
      </p:sp>
      <p:sp>
        <p:nvSpPr>
          <p:cNvPr id="28" name="Speech Bubble: Oval 27">
            <a:extLst>
              <a:ext uri="{FF2B5EF4-FFF2-40B4-BE49-F238E27FC236}">
                <a16:creationId xmlns:a16="http://schemas.microsoft.com/office/drawing/2014/main" id="{70111DA9-438B-4710-A2F4-F5B864086D50}"/>
              </a:ext>
            </a:extLst>
          </p:cNvPr>
          <p:cNvSpPr/>
          <p:nvPr/>
        </p:nvSpPr>
        <p:spPr>
          <a:xfrm>
            <a:off x="1073979" y="1690688"/>
            <a:ext cx="3259852" cy="1045515"/>
          </a:xfrm>
          <a:prstGeom prst="wedgeEllipseCallout">
            <a:avLst>
              <a:gd name="adj1" fmla="val 23496"/>
              <a:gd name="adj2" fmla="val 107618"/>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2800" dirty="0">
                <a:solidFill>
                  <a:schemeClr val="tx1"/>
                </a:solidFill>
              </a:rPr>
              <a:t>Your App</a:t>
            </a:r>
          </a:p>
        </p:txBody>
      </p:sp>
    </p:spTree>
    <p:extLst>
      <p:ext uri="{BB962C8B-B14F-4D97-AF65-F5344CB8AC3E}">
        <p14:creationId xmlns:p14="http://schemas.microsoft.com/office/powerpoint/2010/main" val="3880381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grpId="0" nodeType="afterEffect">
                                  <p:stCondLst>
                                    <p:cond delay="0"/>
                                  </p:stCondLst>
                                  <p:childTnLst>
                                    <p:animScale>
                                      <p:cBhvr>
                                        <p:cTn id="6" dur="2000" fill="hold"/>
                                        <p:tgtEl>
                                          <p:spTgt spid="9"/>
                                        </p:tgtEl>
                                      </p:cBhvr>
                                      <p:by x="150000" y="150000"/>
                                    </p:animScale>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wipe(left)">
                                      <p:cBhvr>
                                        <p:cTn id="11" dur="500"/>
                                        <p:tgtEl>
                                          <p:spTgt spid="22"/>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2" fill="hold" grpId="0" nodeType="clickEffect">
                                  <p:stCondLst>
                                    <p:cond delay="0"/>
                                  </p:stCondLst>
                                  <p:childTnLst>
                                    <p:set>
                                      <p:cBhvr>
                                        <p:cTn id="15" dur="1" fill="hold">
                                          <p:stCondLst>
                                            <p:cond delay="0"/>
                                          </p:stCondLst>
                                        </p:cTn>
                                        <p:tgtEl>
                                          <p:spTgt spid="28"/>
                                        </p:tgtEl>
                                        <p:attrNameLst>
                                          <p:attrName>style.visibility</p:attrName>
                                        </p:attrNameLst>
                                      </p:cBhvr>
                                      <p:to>
                                        <p:strVal val="visible"/>
                                      </p:to>
                                    </p:set>
                                    <p:animEffect transition="in" filter="wipe(right)">
                                      <p:cBhvr>
                                        <p:cTn id="16"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22" grpId="0" animBg="1"/>
      <p:bldP spid="28"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715C8EB4-DA96-44C2-83B1-AD00C5E65B88}"/>
              </a:ext>
            </a:extLst>
          </p:cNvPr>
          <p:cNvGrpSpPr/>
          <p:nvPr/>
        </p:nvGrpSpPr>
        <p:grpSpPr>
          <a:xfrm>
            <a:off x="1908776" y="377736"/>
            <a:ext cx="8182754" cy="2782908"/>
            <a:chOff x="3028585" y="556640"/>
            <a:chExt cx="5823868" cy="2145526"/>
          </a:xfrm>
        </p:grpSpPr>
        <p:sp>
          <p:nvSpPr>
            <p:cNvPr id="9" name="Arrow: Up-Down 8">
              <a:extLst>
                <a:ext uri="{FF2B5EF4-FFF2-40B4-BE49-F238E27FC236}">
                  <a16:creationId xmlns:a16="http://schemas.microsoft.com/office/drawing/2014/main" id="{5454415D-D96B-4E10-8133-1D3B4A2EFF04}"/>
                </a:ext>
              </a:extLst>
            </p:cNvPr>
            <p:cNvSpPr/>
            <p:nvPr/>
          </p:nvSpPr>
          <p:spPr>
            <a:xfrm rot="5400000" flipH="1">
              <a:off x="5558245" y="-592041"/>
              <a:ext cx="764547" cy="5823868"/>
            </a:xfrm>
            <a:prstGeom prst="upDownArrow">
              <a:avLst>
                <a:gd name="adj1" fmla="val 48267"/>
                <a:gd name="adj2" fmla="val 50000"/>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sz="1050"/>
            </a:p>
          </p:txBody>
        </p:sp>
        <p:sp>
          <p:nvSpPr>
            <p:cNvPr id="5" name="Oval 4">
              <a:extLst>
                <a:ext uri="{FF2B5EF4-FFF2-40B4-BE49-F238E27FC236}">
                  <a16:creationId xmlns:a16="http://schemas.microsoft.com/office/drawing/2014/main" id="{02A59C28-1740-4098-93DE-263C000AEDF9}"/>
                </a:ext>
              </a:extLst>
            </p:cNvPr>
            <p:cNvSpPr/>
            <p:nvPr/>
          </p:nvSpPr>
          <p:spPr>
            <a:xfrm flipH="1">
              <a:off x="3389557" y="567190"/>
              <a:ext cx="1307278" cy="1289079"/>
            </a:xfrm>
            <a:prstGeom prst="ellipse">
              <a:avLst/>
            </a:prstGeom>
          </p:spPr>
          <p:style>
            <a:lnRef idx="2">
              <a:schemeClr val="lt1">
                <a:hueOff val="0"/>
                <a:satOff val="0"/>
                <a:lumOff val="0"/>
                <a:alphaOff val="0"/>
              </a:schemeClr>
            </a:lnRef>
            <a:fillRef idx="1">
              <a:schemeClr val="accent4">
                <a:hueOff val="10395692"/>
                <a:satOff val="-47968"/>
                <a:lumOff val="1765"/>
                <a:alphaOff val="0"/>
              </a:schemeClr>
            </a:fillRef>
            <a:effectRef idx="0">
              <a:schemeClr val="accent4">
                <a:hueOff val="10395692"/>
                <a:satOff val="-47968"/>
                <a:lumOff val="1765"/>
                <a:alphaOff val="0"/>
              </a:schemeClr>
            </a:effectRef>
            <a:fontRef idx="minor">
              <a:schemeClr val="lt1"/>
            </a:fontRef>
          </p:style>
        </p:sp>
        <p:sp>
          <p:nvSpPr>
            <p:cNvPr id="6" name="Oval 5">
              <a:extLst>
                <a:ext uri="{FF2B5EF4-FFF2-40B4-BE49-F238E27FC236}">
                  <a16:creationId xmlns:a16="http://schemas.microsoft.com/office/drawing/2014/main" id="{C480FA42-1AC7-40B8-9FBE-E17540004870}"/>
                </a:ext>
              </a:extLst>
            </p:cNvPr>
            <p:cNvSpPr/>
            <p:nvPr/>
          </p:nvSpPr>
          <p:spPr>
            <a:xfrm flipH="1">
              <a:off x="3561717" y="752638"/>
              <a:ext cx="962957" cy="918182"/>
            </a:xfrm>
            <a:prstGeom prst="ellipse">
              <a:avLst/>
            </a:prstGeom>
          </p:spPr>
          <p:style>
            <a:lnRef idx="2">
              <a:schemeClr val="lt1">
                <a:hueOff val="0"/>
                <a:satOff val="0"/>
                <a:lumOff val="0"/>
                <a:alphaOff val="0"/>
              </a:schemeClr>
            </a:lnRef>
            <a:fillRef idx="1">
              <a:schemeClr val="accent4">
                <a:hueOff val="5197846"/>
                <a:satOff val="-23984"/>
                <a:lumOff val="883"/>
                <a:alphaOff val="0"/>
              </a:schemeClr>
            </a:fillRef>
            <a:effectRef idx="0">
              <a:schemeClr val="accent4">
                <a:hueOff val="5197846"/>
                <a:satOff val="-23984"/>
                <a:lumOff val="883"/>
                <a:alphaOff val="0"/>
              </a:schemeClr>
            </a:effectRef>
            <a:fontRef idx="minor">
              <a:schemeClr val="lt1"/>
            </a:fontRef>
          </p:style>
          <p:txBody>
            <a:bodyPr anchor="ctr"/>
            <a:lstStyle/>
            <a:p>
              <a:pPr algn="ctr"/>
              <a:r>
                <a:rPr lang="en-US" sz="1400" dirty="0">
                  <a:solidFill>
                    <a:schemeClr val="tx1"/>
                  </a:solidFill>
                </a:rPr>
                <a:t>Validation</a:t>
              </a:r>
            </a:p>
          </p:txBody>
        </p:sp>
        <p:sp>
          <p:nvSpPr>
            <p:cNvPr id="7" name="Arrow: Up-Down 6">
              <a:extLst>
                <a:ext uri="{FF2B5EF4-FFF2-40B4-BE49-F238E27FC236}">
                  <a16:creationId xmlns:a16="http://schemas.microsoft.com/office/drawing/2014/main" id="{3E03F7D2-5EDA-4DEB-89F0-140895BD1F01}"/>
                </a:ext>
              </a:extLst>
            </p:cNvPr>
            <p:cNvSpPr/>
            <p:nvPr/>
          </p:nvSpPr>
          <p:spPr>
            <a:xfrm rot="10800000" flipH="1">
              <a:off x="3932670" y="1509547"/>
              <a:ext cx="221887" cy="810345"/>
            </a:xfrm>
            <a:prstGeom prst="upDown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050"/>
            </a:p>
          </p:txBody>
        </p:sp>
        <p:grpSp>
          <p:nvGrpSpPr>
            <p:cNvPr id="16" name="Group 15">
              <a:extLst>
                <a:ext uri="{FF2B5EF4-FFF2-40B4-BE49-F238E27FC236}">
                  <a16:creationId xmlns:a16="http://schemas.microsoft.com/office/drawing/2014/main" id="{90A64D0A-46A6-4D94-8FA2-32BFE956CCE6}"/>
                </a:ext>
              </a:extLst>
            </p:cNvPr>
            <p:cNvGrpSpPr/>
            <p:nvPr/>
          </p:nvGrpSpPr>
          <p:grpSpPr>
            <a:xfrm>
              <a:off x="4767328" y="567190"/>
              <a:ext cx="1307278" cy="1752702"/>
              <a:chOff x="3064878" y="3184494"/>
              <a:chExt cx="1307278" cy="1752702"/>
            </a:xfrm>
          </p:grpSpPr>
          <p:sp>
            <p:nvSpPr>
              <p:cNvPr id="19" name="Oval 18">
                <a:extLst>
                  <a:ext uri="{FF2B5EF4-FFF2-40B4-BE49-F238E27FC236}">
                    <a16:creationId xmlns:a16="http://schemas.microsoft.com/office/drawing/2014/main" id="{85B0662B-6CA9-43C9-A6AB-7C8E63682F4D}"/>
                  </a:ext>
                </a:extLst>
              </p:cNvPr>
              <p:cNvSpPr/>
              <p:nvPr/>
            </p:nvSpPr>
            <p:spPr>
              <a:xfrm flipH="1">
                <a:off x="3064878" y="3184494"/>
                <a:ext cx="1307278" cy="1289079"/>
              </a:xfrm>
              <a:prstGeom prst="ellipse">
                <a:avLst/>
              </a:prstGeom>
            </p:spPr>
            <p:style>
              <a:lnRef idx="2">
                <a:schemeClr val="lt1">
                  <a:hueOff val="0"/>
                  <a:satOff val="0"/>
                  <a:lumOff val="0"/>
                  <a:alphaOff val="0"/>
                </a:schemeClr>
              </a:lnRef>
              <a:fillRef idx="1">
                <a:schemeClr val="accent4">
                  <a:hueOff val="10395692"/>
                  <a:satOff val="-47968"/>
                  <a:lumOff val="1765"/>
                  <a:alphaOff val="0"/>
                </a:schemeClr>
              </a:fillRef>
              <a:effectRef idx="0">
                <a:schemeClr val="accent4">
                  <a:hueOff val="10395692"/>
                  <a:satOff val="-47968"/>
                  <a:lumOff val="1765"/>
                  <a:alphaOff val="0"/>
                </a:schemeClr>
              </a:effectRef>
              <a:fontRef idx="minor">
                <a:schemeClr val="lt1"/>
              </a:fontRef>
            </p:style>
          </p:sp>
          <p:sp>
            <p:nvSpPr>
              <p:cNvPr id="20" name="Oval 19">
                <a:extLst>
                  <a:ext uri="{FF2B5EF4-FFF2-40B4-BE49-F238E27FC236}">
                    <a16:creationId xmlns:a16="http://schemas.microsoft.com/office/drawing/2014/main" id="{E70475B1-131A-46E9-BDEB-DF6561717CBF}"/>
                  </a:ext>
                </a:extLst>
              </p:cNvPr>
              <p:cNvSpPr/>
              <p:nvPr/>
            </p:nvSpPr>
            <p:spPr>
              <a:xfrm flipH="1">
                <a:off x="3237038" y="3369942"/>
                <a:ext cx="962957" cy="918182"/>
              </a:xfrm>
              <a:prstGeom prst="ellipse">
                <a:avLst/>
              </a:prstGeom>
            </p:spPr>
            <p:style>
              <a:lnRef idx="2">
                <a:schemeClr val="lt1">
                  <a:hueOff val="0"/>
                  <a:satOff val="0"/>
                  <a:lumOff val="0"/>
                  <a:alphaOff val="0"/>
                </a:schemeClr>
              </a:lnRef>
              <a:fillRef idx="1">
                <a:schemeClr val="accent4">
                  <a:hueOff val="5197846"/>
                  <a:satOff val="-23984"/>
                  <a:lumOff val="883"/>
                  <a:alphaOff val="0"/>
                </a:schemeClr>
              </a:fillRef>
              <a:effectRef idx="0">
                <a:schemeClr val="accent4">
                  <a:hueOff val="5197846"/>
                  <a:satOff val="-23984"/>
                  <a:lumOff val="883"/>
                  <a:alphaOff val="0"/>
                </a:schemeClr>
              </a:effectRef>
              <a:fontRef idx="minor">
                <a:schemeClr val="lt1"/>
              </a:fontRef>
            </p:style>
            <p:txBody>
              <a:bodyPr anchor="ctr"/>
              <a:lstStyle/>
              <a:p>
                <a:pPr algn="ctr"/>
                <a:r>
                  <a:rPr lang="en-US" sz="1400" dirty="0">
                    <a:solidFill>
                      <a:schemeClr val="tx1"/>
                    </a:solidFill>
                  </a:rPr>
                  <a:t>Business logic</a:t>
                </a:r>
              </a:p>
            </p:txBody>
          </p:sp>
          <p:sp>
            <p:nvSpPr>
              <p:cNvPr id="21" name="Arrow: Up-Down 20">
                <a:extLst>
                  <a:ext uri="{FF2B5EF4-FFF2-40B4-BE49-F238E27FC236}">
                    <a16:creationId xmlns:a16="http://schemas.microsoft.com/office/drawing/2014/main" id="{E332AFD1-546C-4A91-AE0F-4CB257D82687}"/>
                  </a:ext>
                </a:extLst>
              </p:cNvPr>
              <p:cNvSpPr/>
              <p:nvPr/>
            </p:nvSpPr>
            <p:spPr>
              <a:xfrm rot="10800000" flipH="1">
                <a:off x="3607991" y="4126851"/>
                <a:ext cx="221887" cy="810345"/>
              </a:xfrm>
              <a:prstGeom prst="upDown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050"/>
              </a:p>
            </p:txBody>
          </p:sp>
        </p:grpSp>
        <p:grpSp>
          <p:nvGrpSpPr>
            <p:cNvPr id="4" name="Group 3">
              <a:extLst>
                <a:ext uri="{FF2B5EF4-FFF2-40B4-BE49-F238E27FC236}">
                  <a16:creationId xmlns:a16="http://schemas.microsoft.com/office/drawing/2014/main" id="{A776C27B-E4DE-4EE2-B5C4-CC40FB53BC13}"/>
                </a:ext>
              </a:extLst>
            </p:cNvPr>
            <p:cNvGrpSpPr/>
            <p:nvPr/>
          </p:nvGrpSpPr>
          <p:grpSpPr>
            <a:xfrm>
              <a:off x="6491216" y="556640"/>
              <a:ext cx="1307278" cy="1818402"/>
              <a:chOff x="6166537" y="3173944"/>
              <a:chExt cx="1307278" cy="1818402"/>
            </a:xfrm>
          </p:grpSpPr>
          <p:sp>
            <p:nvSpPr>
              <p:cNvPr id="23" name="Oval 22">
                <a:extLst>
                  <a:ext uri="{FF2B5EF4-FFF2-40B4-BE49-F238E27FC236}">
                    <a16:creationId xmlns:a16="http://schemas.microsoft.com/office/drawing/2014/main" id="{1DE8240E-46D0-4850-9F88-D232A7B0530C}"/>
                  </a:ext>
                </a:extLst>
              </p:cNvPr>
              <p:cNvSpPr/>
              <p:nvPr/>
            </p:nvSpPr>
            <p:spPr>
              <a:xfrm flipH="1">
                <a:off x="6166537" y="3173944"/>
                <a:ext cx="1307278" cy="1289079"/>
              </a:xfrm>
              <a:prstGeom prst="ellipse">
                <a:avLst/>
              </a:prstGeom>
            </p:spPr>
            <p:style>
              <a:lnRef idx="2">
                <a:schemeClr val="lt1">
                  <a:hueOff val="0"/>
                  <a:satOff val="0"/>
                  <a:lumOff val="0"/>
                  <a:alphaOff val="0"/>
                </a:schemeClr>
              </a:lnRef>
              <a:fillRef idx="1">
                <a:schemeClr val="accent4">
                  <a:hueOff val="10395692"/>
                  <a:satOff val="-47968"/>
                  <a:lumOff val="1765"/>
                  <a:alphaOff val="0"/>
                </a:schemeClr>
              </a:fillRef>
              <a:effectRef idx="0">
                <a:schemeClr val="accent4">
                  <a:hueOff val="10395692"/>
                  <a:satOff val="-47968"/>
                  <a:lumOff val="1765"/>
                  <a:alphaOff val="0"/>
                </a:schemeClr>
              </a:effectRef>
              <a:fontRef idx="minor">
                <a:schemeClr val="lt1"/>
              </a:fontRef>
            </p:style>
          </p:sp>
          <p:sp>
            <p:nvSpPr>
              <p:cNvPr id="24" name="Oval 23">
                <a:extLst>
                  <a:ext uri="{FF2B5EF4-FFF2-40B4-BE49-F238E27FC236}">
                    <a16:creationId xmlns:a16="http://schemas.microsoft.com/office/drawing/2014/main" id="{10993C48-F340-4B05-93D5-7720C4EA6732}"/>
                  </a:ext>
                </a:extLst>
              </p:cNvPr>
              <p:cNvSpPr/>
              <p:nvPr/>
            </p:nvSpPr>
            <p:spPr>
              <a:xfrm flipH="1">
                <a:off x="6338697" y="3359392"/>
                <a:ext cx="962957" cy="918182"/>
              </a:xfrm>
              <a:prstGeom prst="ellipse">
                <a:avLst/>
              </a:prstGeom>
            </p:spPr>
            <p:style>
              <a:lnRef idx="2">
                <a:schemeClr val="lt1">
                  <a:hueOff val="0"/>
                  <a:satOff val="0"/>
                  <a:lumOff val="0"/>
                  <a:alphaOff val="0"/>
                </a:schemeClr>
              </a:lnRef>
              <a:fillRef idx="1">
                <a:schemeClr val="accent4">
                  <a:hueOff val="5197846"/>
                  <a:satOff val="-23984"/>
                  <a:lumOff val="883"/>
                  <a:alphaOff val="0"/>
                </a:schemeClr>
              </a:fillRef>
              <a:effectRef idx="0">
                <a:schemeClr val="accent4">
                  <a:hueOff val="5197846"/>
                  <a:satOff val="-23984"/>
                  <a:lumOff val="883"/>
                  <a:alphaOff val="0"/>
                </a:schemeClr>
              </a:effectRef>
              <a:fontRef idx="minor">
                <a:schemeClr val="lt1"/>
              </a:fontRef>
            </p:style>
            <p:txBody>
              <a:bodyPr anchor="ctr"/>
              <a:lstStyle/>
              <a:p>
                <a:pPr algn="ctr"/>
                <a:r>
                  <a:rPr lang="en-US" sz="1400" dirty="0">
                    <a:solidFill>
                      <a:schemeClr val="tx1"/>
                    </a:solidFill>
                  </a:rPr>
                  <a:t>Map entity to domain </a:t>
                </a:r>
              </a:p>
            </p:txBody>
          </p:sp>
          <p:sp>
            <p:nvSpPr>
              <p:cNvPr id="25" name="Arrow: Up-Down 24">
                <a:extLst>
                  <a:ext uri="{FF2B5EF4-FFF2-40B4-BE49-F238E27FC236}">
                    <a16:creationId xmlns:a16="http://schemas.microsoft.com/office/drawing/2014/main" id="{50580302-C884-4C00-A080-591DF73FB26A}"/>
                  </a:ext>
                </a:extLst>
              </p:cNvPr>
              <p:cNvSpPr/>
              <p:nvPr/>
            </p:nvSpPr>
            <p:spPr>
              <a:xfrm rot="12631976" flipH="1">
                <a:off x="6351295" y="4025599"/>
                <a:ext cx="218552" cy="966747"/>
              </a:xfrm>
              <a:prstGeom prst="upDown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050"/>
              </a:p>
            </p:txBody>
          </p:sp>
          <p:sp>
            <p:nvSpPr>
              <p:cNvPr id="26" name="Arrow: Up-Down 25">
                <a:extLst>
                  <a:ext uri="{FF2B5EF4-FFF2-40B4-BE49-F238E27FC236}">
                    <a16:creationId xmlns:a16="http://schemas.microsoft.com/office/drawing/2014/main" id="{EE9CA262-C92A-4E74-BE3D-A7BC1983F44D}"/>
                  </a:ext>
                </a:extLst>
              </p:cNvPr>
              <p:cNvSpPr/>
              <p:nvPr/>
            </p:nvSpPr>
            <p:spPr>
              <a:xfrm rot="9113892" flipH="1">
                <a:off x="7068675" y="4025599"/>
                <a:ext cx="218552" cy="966747"/>
              </a:xfrm>
              <a:prstGeom prst="upDown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050"/>
              </a:p>
            </p:txBody>
          </p:sp>
        </p:grpSp>
      </p:grpSp>
      <p:sp>
        <p:nvSpPr>
          <p:cNvPr id="28" name="Arrow: Up-Down 27">
            <a:extLst>
              <a:ext uri="{FF2B5EF4-FFF2-40B4-BE49-F238E27FC236}">
                <a16:creationId xmlns:a16="http://schemas.microsoft.com/office/drawing/2014/main" id="{3C87C3DB-ED0A-4298-8259-C98AC6E91B78}"/>
              </a:ext>
            </a:extLst>
          </p:cNvPr>
          <p:cNvSpPr/>
          <p:nvPr/>
        </p:nvSpPr>
        <p:spPr>
          <a:xfrm flipH="1">
            <a:off x="1908775" y="3266162"/>
            <a:ext cx="3821048" cy="2945456"/>
          </a:xfrm>
          <a:prstGeom prst="upDownArrow">
            <a:avLst>
              <a:gd name="adj1" fmla="val 72738"/>
              <a:gd name="adj2" fmla="val 25018"/>
            </a:avLst>
          </a:prstGeom>
        </p:spPr>
        <p:style>
          <a:lnRef idx="0">
            <a:schemeClr val="accent2"/>
          </a:lnRef>
          <a:fillRef idx="3">
            <a:schemeClr val="accent2"/>
          </a:fillRef>
          <a:effectRef idx="3">
            <a:schemeClr val="accent2"/>
          </a:effectRef>
          <a:fontRef idx="minor">
            <a:schemeClr val="lt1"/>
          </a:fontRef>
        </p:style>
        <p:txBody>
          <a:bodyPr vert="vert" rtlCol="0" anchor="ctr"/>
          <a:lstStyle/>
          <a:p>
            <a:pPr algn="ctr"/>
            <a:endParaRPr lang="en-US" sz="2400" dirty="0"/>
          </a:p>
        </p:txBody>
      </p:sp>
      <p:grpSp>
        <p:nvGrpSpPr>
          <p:cNvPr id="29" name="Group 28">
            <a:extLst>
              <a:ext uri="{FF2B5EF4-FFF2-40B4-BE49-F238E27FC236}">
                <a16:creationId xmlns:a16="http://schemas.microsoft.com/office/drawing/2014/main" id="{B32C6BCA-1A85-4E8D-B2E7-F3B2829758E8}"/>
              </a:ext>
            </a:extLst>
          </p:cNvPr>
          <p:cNvGrpSpPr/>
          <p:nvPr/>
        </p:nvGrpSpPr>
        <p:grpSpPr>
          <a:xfrm>
            <a:off x="2873584" y="4001287"/>
            <a:ext cx="1981009" cy="1475118"/>
            <a:chOff x="8024932" y="4605765"/>
            <a:chExt cx="1727385" cy="1184945"/>
          </a:xfrm>
        </p:grpSpPr>
        <p:sp>
          <p:nvSpPr>
            <p:cNvPr id="30" name="Freeform: Shape 29">
              <a:extLst>
                <a:ext uri="{FF2B5EF4-FFF2-40B4-BE49-F238E27FC236}">
                  <a16:creationId xmlns:a16="http://schemas.microsoft.com/office/drawing/2014/main" id="{29B5017E-A4BA-416F-8DAB-DDECE3DBC469}"/>
                </a:ext>
              </a:extLst>
            </p:cNvPr>
            <p:cNvSpPr/>
            <p:nvPr/>
          </p:nvSpPr>
          <p:spPr>
            <a:xfrm>
              <a:off x="8024932" y="4605765"/>
              <a:ext cx="1727385" cy="526642"/>
            </a:xfrm>
            <a:custGeom>
              <a:avLst/>
              <a:gdLst>
                <a:gd name="connsiteX0" fmla="*/ 0 w 1727385"/>
                <a:gd name="connsiteY0" fmla="*/ 0 h 526642"/>
                <a:gd name="connsiteX1" fmla="*/ 1727385 w 1727385"/>
                <a:gd name="connsiteY1" fmla="*/ 0 h 526642"/>
                <a:gd name="connsiteX2" fmla="*/ 1727385 w 1727385"/>
                <a:gd name="connsiteY2" fmla="*/ 526642 h 526642"/>
                <a:gd name="connsiteX3" fmla="*/ 0 w 1727385"/>
                <a:gd name="connsiteY3" fmla="*/ 526642 h 526642"/>
                <a:gd name="connsiteX4" fmla="*/ 0 w 1727385"/>
                <a:gd name="connsiteY4" fmla="*/ 0 h 5266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7385" h="526642">
                  <a:moveTo>
                    <a:pt x="0" y="0"/>
                  </a:moveTo>
                  <a:lnTo>
                    <a:pt x="1727385" y="0"/>
                  </a:lnTo>
                  <a:lnTo>
                    <a:pt x="1727385" y="526642"/>
                  </a:lnTo>
                  <a:lnTo>
                    <a:pt x="0" y="526642"/>
                  </a:lnTo>
                  <a:lnTo>
                    <a:pt x="0" y="0"/>
                  </a:lnTo>
                  <a:close/>
                </a:path>
              </a:pathLst>
            </a:custGeom>
            <a:ln w="76200">
              <a:noFill/>
            </a:ln>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sz="2800" kern="1200" dirty="0"/>
                <a:t>Outcome</a:t>
              </a:r>
            </a:p>
          </p:txBody>
        </p:sp>
        <p:sp>
          <p:nvSpPr>
            <p:cNvPr id="31" name="Freeform: Shape 30">
              <a:extLst>
                <a:ext uri="{FF2B5EF4-FFF2-40B4-BE49-F238E27FC236}">
                  <a16:creationId xmlns:a16="http://schemas.microsoft.com/office/drawing/2014/main" id="{81A3EB24-8ED6-476A-9AF7-37F6DD398B11}"/>
                </a:ext>
              </a:extLst>
            </p:cNvPr>
            <p:cNvSpPr/>
            <p:nvPr/>
          </p:nvSpPr>
          <p:spPr>
            <a:xfrm>
              <a:off x="8024932" y="5264068"/>
              <a:ext cx="1727385" cy="526642"/>
            </a:xfrm>
            <a:custGeom>
              <a:avLst/>
              <a:gdLst>
                <a:gd name="connsiteX0" fmla="*/ 0 w 1727385"/>
                <a:gd name="connsiteY0" fmla="*/ 0 h 526642"/>
                <a:gd name="connsiteX1" fmla="*/ 1727385 w 1727385"/>
                <a:gd name="connsiteY1" fmla="*/ 0 h 526642"/>
                <a:gd name="connsiteX2" fmla="*/ 1727385 w 1727385"/>
                <a:gd name="connsiteY2" fmla="*/ 526642 h 526642"/>
                <a:gd name="connsiteX3" fmla="*/ 0 w 1727385"/>
                <a:gd name="connsiteY3" fmla="*/ 526642 h 526642"/>
                <a:gd name="connsiteX4" fmla="*/ 0 w 1727385"/>
                <a:gd name="connsiteY4" fmla="*/ 0 h 5266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7385" h="526642">
                  <a:moveTo>
                    <a:pt x="0" y="0"/>
                  </a:moveTo>
                  <a:lnTo>
                    <a:pt x="1727385" y="0"/>
                  </a:lnTo>
                  <a:lnTo>
                    <a:pt x="1727385" y="526642"/>
                  </a:lnTo>
                  <a:lnTo>
                    <a:pt x="0" y="526642"/>
                  </a:lnTo>
                  <a:lnTo>
                    <a:pt x="0" y="0"/>
                  </a:lnTo>
                  <a:close/>
                </a:path>
              </a:pathLst>
            </a:custGeom>
            <a:ln w="76200">
              <a:noFill/>
            </a:ln>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sz="2800" kern="1200" dirty="0"/>
                <a:t>Data</a:t>
              </a:r>
            </a:p>
          </p:txBody>
        </p:sp>
      </p:grpSp>
      <p:sp>
        <p:nvSpPr>
          <p:cNvPr id="32" name="Freeform: Shape 31">
            <a:extLst>
              <a:ext uri="{FF2B5EF4-FFF2-40B4-BE49-F238E27FC236}">
                <a16:creationId xmlns:a16="http://schemas.microsoft.com/office/drawing/2014/main" id="{DB3F7EEF-AC07-4B77-9941-FBDD44D18D7D}"/>
              </a:ext>
            </a:extLst>
          </p:cNvPr>
          <p:cNvSpPr/>
          <p:nvPr/>
        </p:nvSpPr>
        <p:spPr>
          <a:xfrm>
            <a:off x="5972174" y="3177048"/>
            <a:ext cx="2279508" cy="2983809"/>
          </a:xfrm>
          <a:custGeom>
            <a:avLst/>
            <a:gdLst>
              <a:gd name="connsiteX0" fmla="*/ 0 w 1727385"/>
              <a:gd name="connsiteY0" fmla="*/ 0 h 526642"/>
              <a:gd name="connsiteX1" fmla="*/ 1727385 w 1727385"/>
              <a:gd name="connsiteY1" fmla="*/ 0 h 526642"/>
              <a:gd name="connsiteX2" fmla="*/ 1727385 w 1727385"/>
              <a:gd name="connsiteY2" fmla="*/ 526642 h 526642"/>
              <a:gd name="connsiteX3" fmla="*/ 0 w 1727385"/>
              <a:gd name="connsiteY3" fmla="*/ 526642 h 526642"/>
              <a:gd name="connsiteX4" fmla="*/ 0 w 1727385"/>
              <a:gd name="connsiteY4" fmla="*/ 0 h 5266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7385" h="526642">
                <a:moveTo>
                  <a:pt x="0" y="0"/>
                </a:moveTo>
                <a:lnTo>
                  <a:pt x="1727385" y="0"/>
                </a:lnTo>
                <a:lnTo>
                  <a:pt x="1727385" y="526642"/>
                </a:lnTo>
                <a:lnTo>
                  <a:pt x="0" y="526642"/>
                </a:lnTo>
                <a:lnTo>
                  <a:pt x="0" y="0"/>
                </a:lnTo>
                <a:close/>
              </a:path>
            </a:pathLst>
          </a:custGeom>
          <a:ln/>
        </p:spPr>
        <p:style>
          <a:lnRef idx="0">
            <a:schemeClr val="accent6"/>
          </a:lnRef>
          <a:fillRef idx="3">
            <a:schemeClr val="accent6"/>
          </a:fillRef>
          <a:effectRef idx="3">
            <a:schemeClr val="accent6"/>
          </a:effectRef>
          <a:fontRef idx="minor">
            <a:schemeClr val="lt1"/>
          </a:fontRef>
        </p:style>
        <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sz="2400" dirty="0"/>
              <a:t>Nothing</a:t>
            </a:r>
          </a:p>
          <a:p>
            <a:pPr marL="0" lvl="0" indent="0" algn="ctr" defTabSz="977900">
              <a:lnSpc>
                <a:spcPct val="90000"/>
              </a:lnSpc>
              <a:spcBef>
                <a:spcPct val="0"/>
              </a:spcBef>
              <a:spcAft>
                <a:spcPct val="35000"/>
              </a:spcAft>
              <a:buNone/>
            </a:pPr>
            <a:r>
              <a:rPr lang="en-US" sz="2400" dirty="0"/>
              <a:t>Validation</a:t>
            </a:r>
          </a:p>
          <a:p>
            <a:pPr marL="0" lvl="0" indent="0" algn="ctr" defTabSz="977900">
              <a:lnSpc>
                <a:spcPct val="90000"/>
              </a:lnSpc>
              <a:spcBef>
                <a:spcPct val="0"/>
              </a:spcBef>
              <a:spcAft>
                <a:spcPct val="35000"/>
              </a:spcAft>
              <a:buNone/>
            </a:pPr>
            <a:r>
              <a:rPr lang="en-US" sz="2400" dirty="0"/>
              <a:t>Dev Error</a:t>
            </a:r>
          </a:p>
          <a:p>
            <a:pPr marL="0" lvl="0" indent="0" algn="ctr" defTabSz="977900">
              <a:lnSpc>
                <a:spcPct val="90000"/>
              </a:lnSpc>
              <a:spcBef>
                <a:spcPct val="0"/>
              </a:spcBef>
              <a:spcAft>
                <a:spcPct val="35000"/>
              </a:spcAft>
              <a:buNone/>
            </a:pPr>
            <a:r>
              <a:rPr lang="en-US" sz="2400" dirty="0"/>
              <a:t>Ops Error</a:t>
            </a:r>
          </a:p>
          <a:p>
            <a:pPr marL="0" lvl="0" indent="0" algn="ctr" defTabSz="977900">
              <a:lnSpc>
                <a:spcPct val="90000"/>
              </a:lnSpc>
              <a:spcBef>
                <a:spcPct val="0"/>
              </a:spcBef>
              <a:spcAft>
                <a:spcPct val="35000"/>
              </a:spcAft>
              <a:buNone/>
            </a:pPr>
            <a:r>
              <a:rPr lang="en-US" sz="2400" dirty="0"/>
              <a:t>Warning</a:t>
            </a:r>
          </a:p>
          <a:p>
            <a:pPr marL="0" lvl="0" indent="0" algn="ctr" defTabSz="977900">
              <a:lnSpc>
                <a:spcPct val="90000"/>
              </a:lnSpc>
              <a:spcBef>
                <a:spcPct val="0"/>
              </a:spcBef>
              <a:spcAft>
                <a:spcPct val="35000"/>
              </a:spcAft>
              <a:buNone/>
            </a:pPr>
            <a:r>
              <a:rPr lang="en-US" sz="2400" dirty="0"/>
              <a:t>Info</a:t>
            </a:r>
          </a:p>
        </p:txBody>
      </p:sp>
      <p:cxnSp>
        <p:nvCxnSpPr>
          <p:cNvPr id="35" name="Connector: Elbow 34">
            <a:extLst>
              <a:ext uri="{FF2B5EF4-FFF2-40B4-BE49-F238E27FC236}">
                <a16:creationId xmlns:a16="http://schemas.microsoft.com/office/drawing/2014/main" id="{7336D26C-59B6-449A-8AD5-BA9BD3050323}"/>
              </a:ext>
            </a:extLst>
          </p:cNvPr>
          <p:cNvCxnSpPr>
            <a:cxnSpLocks/>
          </p:cNvCxnSpPr>
          <p:nvPr/>
        </p:nvCxnSpPr>
        <p:spPr>
          <a:xfrm>
            <a:off x="4854592" y="4291958"/>
            <a:ext cx="1117582" cy="649557"/>
          </a:xfrm>
          <a:prstGeom prst="bentConnector3">
            <a:avLst/>
          </a:prstGeom>
          <a:ln w="762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76F817BF-BFC3-4ED9-9277-52F36FC96A8B}"/>
              </a:ext>
            </a:extLst>
          </p:cNvPr>
          <p:cNvSpPr/>
          <p:nvPr/>
        </p:nvSpPr>
        <p:spPr>
          <a:xfrm rot="16200000">
            <a:off x="7044845" y="4287317"/>
            <a:ext cx="2983807" cy="753809"/>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2400" dirty="0"/>
              <a:t>Log Message</a:t>
            </a:r>
          </a:p>
        </p:txBody>
      </p:sp>
      <p:sp>
        <p:nvSpPr>
          <p:cNvPr id="37" name="Rectangle 36">
            <a:extLst>
              <a:ext uri="{FF2B5EF4-FFF2-40B4-BE49-F238E27FC236}">
                <a16:creationId xmlns:a16="http://schemas.microsoft.com/office/drawing/2014/main" id="{D0A977AE-E915-4005-A6D3-2504BA1ECE3A}"/>
              </a:ext>
            </a:extLst>
          </p:cNvPr>
          <p:cNvSpPr/>
          <p:nvPr/>
        </p:nvSpPr>
        <p:spPr>
          <a:xfrm rot="16200000">
            <a:off x="7805188" y="4282620"/>
            <a:ext cx="2970743" cy="753806"/>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2400" dirty="0"/>
              <a:t>User Message</a:t>
            </a:r>
          </a:p>
        </p:txBody>
      </p:sp>
    </p:spTree>
    <p:extLst>
      <p:ext uri="{BB962C8B-B14F-4D97-AF65-F5344CB8AC3E}">
        <p14:creationId xmlns:p14="http://schemas.microsoft.com/office/powerpoint/2010/main" val="676995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500"/>
                                        <p:tgtEl>
                                          <p:spTgt spid="2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9"/>
                                        </p:tgtEl>
                                        <p:attrNameLst>
                                          <p:attrName>style.visibility</p:attrName>
                                        </p:attrNameLst>
                                      </p:cBhvr>
                                      <p:to>
                                        <p:strVal val="visible"/>
                                      </p:to>
                                    </p:set>
                                    <p:animEffect transition="in" filter="fade">
                                      <p:cBhvr>
                                        <p:cTn id="17" dur="500"/>
                                        <p:tgtEl>
                                          <p:spTgt spid="2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35"/>
                                        </p:tgtEl>
                                        <p:attrNameLst>
                                          <p:attrName>style.visibility</p:attrName>
                                        </p:attrNameLst>
                                      </p:cBhvr>
                                      <p:to>
                                        <p:strVal val="visible"/>
                                      </p:to>
                                    </p:set>
                                    <p:animEffect transition="in" filter="wipe(left)">
                                      <p:cBhvr>
                                        <p:cTn id="22" dur="500"/>
                                        <p:tgtEl>
                                          <p:spTgt spid="35"/>
                                        </p:tgtEl>
                                      </p:cBhvr>
                                    </p:animEffect>
                                  </p:childTnLst>
                                </p:cTn>
                              </p:par>
                            </p:childTnLst>
                          </p:cTn>
                        </p:par>
                        <p:par>
                          <p:cTn id="23" fill="hold">
                            <p:stCondLst>
                              <p:cond delay="500"/>
                            </p:stCondLst>
                            <p:childTnLst>
                              <p:par>
                                <p:cTn id="24" presetID="22" presetClass="entr" presetSubtype="8" fill="hold" grpId="0" nodeType="afterEffect">
                                  <p:stCondLst>
                                    <p:cond delay="0"/>
                                  </p:stCondLst>
                                  <p:childTnLst>
                                    <p:set>
                                      <p:cBhvr>
                                        <p:cTn id="25" dur="1" fill="hold">
                                          <p:stCondLst>
                                            <p:cond delay="0"/>
                                          </p:stCondLst>
                                        </p:cTn>
                                        <p:tgtEl>
                                          <p:spTgt spid="32"/>
                                        </p:tgtEl>
                                        <p:attrNameLst>
                                          <p:attrName>style.visibility</p:attrName>
                                        </p:attrNameLst>
                                      </p:cBhvr>
                                      <p:to>
                                        <p:strVal val="visible"/>
                                      </p:to>
                                    </p:set>
                                    <p:animEffect transition="in" filter="wipe(left)">
                                      <p:cBhvr>
                                        <p:cTn id="26" dur="500"/>
                                        <p:tgtEl>
                                          <p:spTgt spid="32"/>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36"/>
                                        </p:tgtEl>
                                        <p:attrNameLst>
                                          <p:attrName>style.visibility</p:attrName>
                                        </p:attrNameLst>
                                      </p:cBhvr>
                                      <p:to>
                                        <p:strVal val="visible"/>
                                      </p:to>
                                    </p:set>
                                    <p:animEffect transition="in" filter="wipe(left)">
                                      <p:cBhvr>
                                        <p:cTn id="31" dur="500"/>
                                        <p:tgtEl>
                                          <p:spTgt spid="36"/>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37"/>
                                        </p:tgtEl>
                                        <p:attrNameLst>
                                          <p:attrName>style.visibility</p:attrName>
                                        </p:attrNameLst>
                                      </p:cBhvr>
                                      <p:to>
                                        <p:strVal val="visible"/>
                                      </p:to>
                                    </p:set>
                                    <p:animEffect transition="in" filter="wipe(left)">
                                      <p:cBhvr>
                                        <p:cTn id="36"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32" grpId="0" animBg="1"/>
      <p:bldP spid="36" grpId="0" animBg="1"/>
      <p:bldP spid="37"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idx="1"/>
          </p:nvPr>
        </p:nvSpPr>
        <p:spPr>
          <a:xfrm>
            <a:off x="6808054" y="4464911"/>
            <a:ext cx="4469546" cy="932280"/>
          </a:xfrm>
        </p:spPr>
        <p:txBody>
          <a:bodyPr/>
          <a:lstStyle/>
          <a:p>
            <a:r>
              <a:rPr lang="en-US" dirty="0"/>
              <a:t>Outcome</a:t>
            </a:r>
          </a:p>
          <a:p>
            <a:r>
              <a:rPr lang="en-US" dirty="0" err="1"/>
              <a:t>RichData</a:t>
            </a:r>
            <a:r>
              <a:rPr lang="en-US" dirty="0"/>
              <a:t>&lt;</a:t>
            </a:r>
            <a:r>
              <a:rPr lang="en-US" dirty="0" err="1"/>
              <a:t>TData</a:t>
            </a:r>
            <a:r>
              <a:rPr lang="en-US" dirty="0"/>
              <a:t>&gt;</a:t>
            </a:r>
          </a:p>
          <a:p>
            <a:endParaRPr lang="en-US" dirty="0"/>
          </a:p>
        </p:txBody>
      </p:sp>
      <p:sp>
        <p:nvSpPr>
          <p:cNvPr id="4" name="Title 3"/>
          <p:cNvSpPr>
            <a:spLocks noGrp="1"/>
          </p:cNvSpPr>
          <p:nvPr>
            <p:ph type="title"/>
          </p:nvPr>
        </p:nvSpPr>
        <p:spPr>
          <a:xfrm>
            <a:off x="768096" y="2831592"/>
            <a:ext cx="10363200" cy="762000"/>
          </a:xfrm>
        </p:spPr>
        <p:txBody>
          <a:bodyPr>
            <a:normAutofit fontScale="90000"/>
          </a:bodyPr>
          <a:lstStyle/>
          <a:p>
            <a:r>
              <a:rPr lang="en-US" sz="13800" dirty="0"/>
              <a:t>Demo!</a:t>
            </a:r>
          </a:p>
        </p:txBody>
      </p:sp>
    </p:spTree>
    <p:extLst>
      <p:ext uri="{BB962C8B-B14F-4D97-AF65-F5344CB8AC3E}">
        <p14:creationId xmlns:p14="http://schemas.microsoft.com/office/powerpoint/2010/main" val="288402135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9D40108-6803-40A6-A4FB-F52348A0AE2C}"/>
              </a:ext>
            </a:extLst>
          </p:cNvPr>
          <p:cNvSpPr>
            <a:spLocks noGrp="1"/>
          </p:cNvSpPr>
          <p:nvPr>
            <p:ph type="title"/>
          </p:nvPr>
        </p:nvSpPr>
        <p:spPr/>
        <p:txBody>
          <a:bodyPr/>
          <a:lstStyle/>
          <a:p>
            <a:r>
              <a:rPr lang="en-US" dirty="0"/>
              <a:t>Useful things in C#</a:t>
            </a:r>
          </a:p>
        </p:txBody>
      </p:sp>
      <p:sp>
        <p:nvSpPr>
          <p:cNvPr id="5" name="Content Placeholder 4">
            <a:extLst>
              <a:ext uri="{FF2B5EF4-FFF2-40B4-BE49-F238E27FC236}">
                <a16:creationId xmlns:a16="http://schemas.microsoft.com/office/drawing/2014/main" id="{3A5AA272-4052-4E1E-9AFA-3A5186267B6D}"/>
              </a:ext>
            </a:extLst>
          </p:cNvPr>
          <p:cNvSpPr>
            <a:spLocks noGrp="1"/>
          </p:cNvSpPr>
          <p:nvPr>
            <p:ph idx="1"/>
          </p:nvPr>
        </p:nvSpPr>
        <p:spPr>
          <a:xfrm>
            <a:off x="838200" y="1364974"/>
            <a:ext cx="10515600" cy="4811989"/>
          </a:xfrm>
        </p:spPr>
        <p:txBody>
          <a:bodyPr>
            <a:normAutofit/>
          </a:bodyPr>
          <a:lstStyle/>
          <a:p>
            <a:r>
              <a:rPr lang="en-US" dirty="0"/>
              <a:t>Expression-body members</a:t>
            </a:r>
          </a:p>
          <a:p>
            <a:r>
              <a:rPr lang="en-US" dirty="0"/>
              <a:t>Generic inheritance hierarchies</a:t>
            </a:r>
          </a:p>
          <a:p>
            <a:r>
              <a:rPr lang="en-US" dirty="0"/>
              <a:t>Expression trees</a:t>
            </a:r>
          </a:p>
          <a:p>
            <a:r>
              <a:rPr lang="en-US" dirty="0"/>
              <a:t>Local functions</a:t>
            </a:r>
          </a:p>
          <a:p>
            <a:r>
              <a:rPr lang="en-US" dirty="0"/>
              <a:t>Pattern matching (enhanced switch statement)</a:t>
            </a:r>
          </a:p>
          <a:p>
            <a:r>
              <a:rPr lang="en-US" dirty="0"/>
              <a:t>Tuples</a:t>
            </a:r>
          </a:p>
          <a:p>
            <a:r>
              <a:rPr lang="en-US" dirty="0"/>
              <a:t>Throw expression</a:t>
            </a:r>
          </a:p>
          <a:p>
            <a:pPr marL="0" indent="0">
              <a:buNone/>
            </a:pPr>
            <a:endParaRPr lang="en-US" sz="600" dirty="0"/>
          </a:p>
          <a:p>
            <a:r>
              <a:rPr lang="en-US" dirty="0"/>
              <a:t>Pattern matching (switch expression)</a:t>
            </a:r>
          </a:p>
          <a:p>
            <a:r>
              <a:rPr lang="en-US" dirty="0"/>
              <a:t>Default interface implementation (rich interfaces)</a:t>
            </a:r>
          </a:p>
        </p:txBody>
      </p:sp>
      <p:cxnSp>
        <p:nvCxnSpPr>
          <p:cNvPr id="7" name="Straight Connector 6">
            <a:extLst>
              <a:ext uri="{FF2B5EF4-FFF2-40B4-BE49-F238E27FC236}">
                <a16:creationId xmlns:a16="http://schemas.microsoft.com/office/drawing/2014/main" id="{EE7712D5-F295-455C-94A6-16B583356851}"/>
              </a:ext>
            </a:extLst>
          </p:cNvPr>
          <p:cNvCxnSpPr/>
          <p:nvPr/>
        </p:nvCxnSpPr>
        <p:spPr>
          <a:xfrm>
            <a:off x="838200" y="4929809"/>
            <a:ext cx="10515600"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8" name="Arrow: Down 7">
            <a:extLst>
              <a:ext uri="{FF2B5EF4-FFF2-40B4-BE49-F238E27FC236}">
                <a16:creationId xmlns:a16="http://schemas.microsoft.com/office/drawing/2014/main" id="{839283C9-A45F-433E-9D12-647B24A8752C}"/>
              </a:ext>
            </a:extLst>
          </p:cNvPr>
          <p:cNvSpPr/>
          <p:nvPr/>
        </p:nvSpPr>
        <p:spPr>
          <a:xfrm>
            <a:off x="9448801" y="4916557"/>
            <a:ext cx="914400" cy="993913"/>
          </a:xfrm>
          <a:prstGeom prst="downArrow">
            <a:avLst>
              <a:gd name="adj1" fmla="val 67391"/>
              <a:gd name="adj2" fmla="val 4485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8</a:t>
            </a:r>
          </a:p>
        </p:txBody>
      </p:sp>
    </p:spTree>
    <p:extLst>
      <p:ext uri="{BB962C8B-B14F-4D97-AF65-F5344CB8AC3E}">
        <p14:creationId xmlns:p14="http://schemas.microsoft.com/office/powerpoint/2010/main" val="216517265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32B8AB8-E29F-4F5A-A871-0A87579D141C}"/>
              </a:ext>
            </a:extLst>
          </p:cNvPr>
          <p:cNvSpPr>
            <a:spLocks noGrp="1"/>
          </p:cNvSpPr>
          <p:nvPr>
            <p:ph type="title"/>
          </p:nvPr>
        </p:nvSpPr>
        <p:spPr/>
        <p:txBody>
          <a:bodyPr/>
          <a:lstStyle/>
          <a:p>
            <a:r>
              <a:rPr lang="en-US" dirty="0"/>
              <a:t>Expression-body members</a:t>
            </a:r>
          </a:p>
        </p:txBody>
      </p:sp>
      <p:sp>
        <p:nvSpPr>
          <p:cNvPr id="6" name="Rectangle 5">
            <a:extLst>
              <a:ext uri="{FF2B5EF4-FFF2-40B4-BE49-F238E27FC236}">
                <a16:creationId xmlns:a16="http://schemas.microsoft.com/office/drawing/2014/main" id="{F8E02C4F-D9A0-4513-9D38-9E1FFE307C8F}"/>
              </a:ext>
            </a:extLst>
          </p:cNvPr>
          <p:cNvSpPr/>
          <p:nvPr/>
        </p:nvSpPr>
        <p:spPr>
          <a:xfrm>
            <a:off x="563216" y="1914437"/>
            <a:ext cx="10790583" cy="3416320"/>
          </a:xfrm>
          <a:prstGeom prst="rect">
            <a:avLst/>
          </a:prstGeom>
        </p:spPr>
        <p:txBody>
          <a:bodyPr wrap="square">
            <a:spAutoFit/>
          </a:bodyPr>
          <a:lstStyle/>
          <a:p>
            <a:r>
              <a:rPr lang="en-US" sz="2400" dirty="0">
                <a:solidFill>
                  <a:srgbClr val="000000"/>
                </a:solidFill>
                <a:latin typeface="Consolas" panose="020B0609020204030204" pitchFamily="49" charset="0"/>
              </a:rPr>
              <a:t> </a:t>
            </a:r>
            <a:r>
              <a:rPr lang="en-US" sz="2400" dirty="0">
                <a:solidFill>
                  <a:srgbClr val="0000FF"/>
                </a:solidFill>
                <a:latin typeface="Consolas" panose="020B0609020204030204" pitchFamily="49" charset="0"/>
              </a:rPr>
              <a:t>public</a:t>
            </a:r>
            <a:r>
              <a:rPr lang="en-US" sz="2400" dirty="0">
                <a:solidFill>
                  <a:srgbClr val="000000"/>
                </a:solidFill>
                <a:latin typeface="Consolas" panose="020B0609020204030204" pitchFamily="49" charset="0"/>
              </a:rPr>
              <a:t> (</a:t>
            </a:r>
            <a:r>
              <a:rPr lang="en-US" sz="2400" dirty="0" err="1">
                <a:solidFill>
                  <a:srgbClr val="000000"/>
                </a:solidFill>
                <a:latin typeface="Consolas" panose="020B0609020204030204" pitchFamily="49" charset="0"/>
              </a:rPr>
              <a:t>IEnumerable</a:t>
            </a:r>
            <a:r>
              <a:rPr lang="en-US" sz="2400" dirty="0">
                <a:solidFill>
                  <a:srgbClr val="000000"/>
                </a:solidFill>
                <a:latin typeface="Consolas" panose="020B0609020204030204" pitchFamily="49" charset="0"/>
              </a:rPr>
              <a:t>&lt;</a:t>
            </a:r>
            <a:r>
              <a:rPr lang="en-US" sz="2400" dirty="0">
                <a:solidFill>
                  <a:srgbClr val="0000FF"/>
                </a:solidFill>
                <a:latin typeface="Consolas" panose="020B0609020204030204" pitchFamily="49" charset="0"/>
              </a:rPr>
              <a:t>string</a:t>
            </a:r>
            <a:r>
              <a:rPr lang="en-US" sz="2400" dirty="0">
                <a:solidFill>
                  <a:srgbClr val="000000"/>
                </a:solidFill>
                <a:latin typeface="Consolas" panose="020B0609020204030204" pitchFamily="49" charset="0"/>
              </a:rPr>
              <a:t>&gt; messages, </a:t>
            </a:r>
          </a:p>
          <a:p>
            <a:r>
              <a:rPr lang="en-US" sz="2400" dirty="0">
                <a:solidFill>
                  <a:srgbClr val="000000"/>
                </a:solidFill>
                <a:latin typeface="Consolas" panose="020B0609020204030204" pitchFamily="49" charset="0"/>
              </a:rPr>
              <a:t>         </a:t>
            </a:r>
            <a:r>
              <a:rPr lang="en-US" sz="2400" dirty="0">
                <a:solidFill>
                  <a:srgbClr val="0000FF"/>
                </a:solidFill>
                <a:latin typeface="Consolas" panose="020B0609020204030204" pitchFamily="49" charset="0"/>
              </a:rPr>
              <a:t>int</a:t>
            </a:r>
            <a:r>
              <a:rPr lang="en-US" sz="2400" dirty="0">
                <a:solidFill>
                  <a:srgbClr val="000000"/>
                </a:solidFill>
                <a:latin typeface="Consolas" panose="020B0609020204030204" pitchFamily="49" charset="0"/>
              </a:rPr>
              <a:t> </a:t>
            </a:r>
            <a:r>
              <a:rPr lang="en-US" sz="2400" dirty="0" err="1">
                <a:solidFill>
                  <a:srgbClr val="000000"/>
                </a:solidFill>
                <a:latin typeface="Consolas" panose="020B0609020204030204" pitchFamily="49" charset="0"/>
              </a:rPr>
              <a:t>staffCount</a:t>
            </a:r>
            <a:r>
              <a:rPr lang="en-US" sz="2400" dirty="0">
                <a:solidFill>
                  <a:srgbClr val="000000"/>
                </a:solidFill>
                <a:latin typeface="Consolas" panose="020B0609020204030204" pitchFamily="49" charset="0"/>
              </a:rPr>
              <a:t>, </a:t>
            </a:r>
          </a:p>
          <a:p>
            <a:r>
              <a:rPr lang="en-US" sz="2400" dirty="0">
                <a:solidFill>
                  <a:srgbClr val="000000"/>
                </a:solidFill>
                <a:latin typeface="Consolas" panose="020B0609020204030204" pitchFamily="49" charset="0"/>
              </a:rPr>
              <a:t>         </a:t>
            </a:r>
            <a:r>
              <a:rPr lang="en-US" sz="2400" dirty="0">
                <a:solidFill>
                  <a:srgbClr val="0000FF"/>
                </a:solidFill>
                <a:latin typeface="Consolas" panose="020B0609020204030204" pitchFamily="49" charset="0"/>
              </a:rPr>
              <a:t>int</a:t>
            </a:r>
            <a:r>
              <a:rPr lang="en-US" sz="2400" dirty="0">
                <a:solidFill>
                  <a:srgbClr val="000000"/>
                </a:solidFill>
                <a:latin typeface="Consolas" panose="020B0609020204030204" pitchFamily="49" charset="0"/>
              </a:rPr>
              <a:t>) </a:t>
            </a:r>
            <a:r>
              <a:rPr lang="en-US" sz="2400" dirty="0" err="1">
                <a:solidFill>
                  <a:srgbClr val="000000"/>
                </a:solidFill>
                <a:latin typeface="Consolas" panose="020B0609020204030204" pitchFamily="49" charset="0"/>
              </a:rPr>
              <a:t>GetThankYouMessages</a:t>
            </a:r>
            <a:r>
              <a:rPr lang="en-US" sz="2400" dirty="0">
                <a:solidFill>
                  <a:srgbClr val="000000"/>
                </a:solidFill>
                <a:latin typeface="Consolas" panose="020B0609020204030204" pitchFamily="49" charset="0"/>
              </a:rPr>
              <a:t>(</a:t>
            </a:r>
            <a:r>
              <a:rPr lang="en-US" sz="2400" dirty="0" err="1">
                <a:solidFill>
                  <a:srgbClr val="000000"/>
                </a:solidFill>
                <a:latin typeface="Consolas" panose="020B0609020204030204" pitchFamily="49" charset="0"/>
              </a:rPr>
              <a:t>IEnumerable</a:t>
            </a:r>
            <a:r>
              <a:rPr lang="en-US" sz="2400" dirty="0">
                <a:solidFill>
                  <a:srgbClr val="000000"/>
                </a:solidFill>
                <a:latin typeface="Consolas" panose="020B0609020204030204" pitchFamily="49" charset="0"/>
              </a:rPr>
              <a:t>&lt;Person&gt; persons)</a:t>
            </a:r>
          </a:p>
          <a:p>
            <a:r>
              <a:rPr lang="en-US" sz="2400" dirty="0">
                <a:solidFill>
                  <a:srgbClr val="000000"/>
                </a:solidFill>
                <a:latin typeface="Consolas" panose="020B0609020204030204" pitchFamily="49" charset="0"/>
              </a:rPr>
              <a:t>        =&gt;</a:t>
            </a:r>
          </a:p>
          <a:p>
            <a:r>
              <a:rPr lang="en-US" sz="2400" dirty="0">
                <a:solidFill>
                  <a:srgbClr val="000000"/>
                </a:solidFill>
                <a:latin typeface="Consolas" panose="020B0609020204030204" pitchFamily="49" charset="0"/>
              </a:rPr>
              <a:t>        (</a:t>
            </a:r>
          </a:p>
          <a:p>
            <a:r>
              <a:rPr lang="en-US" sz="2400" dirty="0">
                <a:solidFill>
                  <a:srgbClr val="000000"/>
                </a:solidFill>
                <a:latin typeface="Consolas" panose="020B0609020204030204" pitchFamily="49" charset="0"/>
              </a:rPr>
              <a:t>            </a:t>
            </a:r>
            <a:r>
              <a:rPr lang="en-US" sz="2400" dirty="0" err="1">
                <a:solidFill>
                  <a:srgbClr val="000000"/>
                </a:solidFill>
                <a:latin typeface="Consolas" panose="020B0609020204030204" pitchFamily="49" charset="0"/>
              </a:rPr>
              <a:t>persons.Select</a:t>
            </a:r>
            <a:r>
              <a:rPr lang="en-US" sz="2400" dirty="0">
                <a:solidFill>
                  <a:srgbClr val="000000"/>
                </a:solidFill>
                <a:latin typeface="Consolas" panose="020B0609020204030204" pitchFamily="49" charset="0"/>
              </a:rPr>
              <a:t>(x =&gt; </a:t>
            </a:r>
            <a:r>
              <a:rPr lang="en-US" sz="2400" dirty="0" err="1">
                <a:solidFill>
                  <a:srgbClr val="000000"/>
                </a:solidFill>
                <a:latin typeface="Consolas" panose="020B0609020204030204" pitchFamily="49" charset="0"/>
              </a:rPr>
              <a:t>GetThankYouMessage</a:t>
            </a:r>
            <a:r>
              <a:rPr lang="en-US" sz="2400" dirty="0">
                <a:solidFill>
                  <a:srgbClr val="000000"/>
                </a:solidFill>
                <a:latin typeface="Consolas" panose="020B0609020204030204" pitchFamily="49" charset="0"/>
              </a:rPr>
              <a:t>(x)),</a:t>
            </a:r>
          </a:p>
          <a:p>
            <a:r>
              <a:rPr lang="en-US" sz="2400" dirty="0">
                <a:solidFill>
                  <a:srgbClr val="000000"/>
                </a:solidFill>
                <a:latin typeface="Consolas" panose="020B0609020204030204" pitchFamily="49" charset="0"/>
              </a:rPr>
              <a:t>            </a:t>
            </a:r>
            <a:r>
              <a:rPr lang="en-US" sz="2400" dirty="0" err="1">
                <a:solidFill>
                  <a:srgbClr val="000000"/>
                </a:solidFill>
                <a:latin typeface="Consolas" panose="020B0609020204030204" pitchFamily="49" charset="0"/>
              </a:rPr>
              <a:t>persons.Where</a:t>
            </a:r>
            <a:r>
              <a:rPr lang="en-US" sz="2400" dirty="0">
                <a:solidFill>
                  <a:srgbClr val="000000"/>
                </a:solidFill>
                <a:latin typeface="Consolas" panose="020B0609020204030204" pitchFamily="49" charset="0"/>
              </a:rPr>
              <a:t>(x =&gt; x </a:t>
            </a:r>
            <a:r>
              <a:rPr lang="en-US" sz="2400" dirty="0">
                <a:solidFill>
                  <a:srgbClr val="0000FF"/>
                </a:solidFill>
                <a:latin typeface="Consolas" panose="020B0609020204030204" pitchFamily="49" charset="0"/>
              </a:rPr>
              <a:t>is</a:t>
            </a:r>
            <a:r>
              <a:rPr lang="en-US" sz="2400" dirty="0">
                <a:solidFill>
                  <a:srgbClr val="000000"/>
                </a:solidFill>
                <a:latin typeface="Consolas" panose="020B0609020204030204" pitchFamily="49" charset="0"/>
              </a:rPr>
              <a:t> Staff).Count(),</a:t>
            </a:r>
          </a:p>
          <a:p>
            <a:r>
              <a:rPr lang="en-US" sz="2400" dirty="0">
                <a:solidFill>
                  <a:srgbClr val="000000"/>
                </a:solidFill>
                <a:latin typeface="Consolas" panose="020B0609020204030204" pitchFamily="49" charset="0"/>
              </a:rPr>
              <a:t>            42</a:t>
            </a:r>
          </a:p>
          <a:p>
            <a:r>
              <a:rPr lang="en-US" sz="2400" dirty="0">
                <a:solidFill>
                  <a:srgbClr val="000000"/>
                </a:solidFill>
                <a:latin typeface="Consolas" panose="020B0609020204030204" pitchFamily="49" charset="0"/>
              </a:rPr>
              <a:t>        );</a:t>
            </a:r>
            <a:endParaRPr lang="en-US" sz="5400" dirty="0"/>
          </a:p>
        </p:txBody>
      </p:sp>
      <p:sp>
        <p:nvSpPr>
          <p:cNvPr id="7" name="Oval 6">
            <a:extLst>
              <a:ext uri="{FF2B5EF4-FFF2-40B4-BE49-F238E27FC236}">
                <a16:creationId xmlns:a16="http://schemas.microsoft.com/office/drawing/2014/main" id="{297813EC-9796-4472-ADDB-E291BC06EFD7}"/>
              </a:ext>
            </a:extLst>
          </p:cNvPr>
          <p:cNvSpPr/>
          <p:nvPr/>
        </p:nvSpPr>
        <p:spPr>
          <a:xfrm>
            <a:off x="1297056" y="2809461"/>
            <a:ext cx="1901687" cy="874644"/>
          </a:xfrm>
          <a:prstGeom prst="ellipse">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60181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4D7D38-1EA6-4648-93A7-CD0B31A3F476}"/>
              </a:ext>
            </a:extLst>
          </p:cNvPr>
          <p:cNvSpPr>
            <a:spLocks noGrp="1"/>
          </p:cNvSpPr>
          <p:nvPr>
            <p:ph type="title"/>
          </p:nvPr>
        </p:nvSpPr>
        <p:spPr/>
        <p:txBody>
          <a:bodyPr/>
          <a:lstStyle/>
          <a:p>
            <a:r>
              <a:rPr lang="en-US"/>
              <a:t>We need to be communicate intended purity</a:t>
            </a:r>
            <a:endParaRPr lang="en-US" dirty="0"/>
          </a:p>
        </p:txBody>
      </p:sp>
      <p:sp>
        <p:nvSpPr>
          <p:cNvPr id="3" name="TextBox 2">
            <a:extLst>
              <a:ext uri="{FF2B5EF4-FFF2-40B4-BE49-F238E27FC236}">
                <a16:creationId xmlns:a16="http://schemas.microsoft.com/office/drawing/2014/main" id="{F10F56BF-6D5D-41A7-ADC8-994A2C995210}"/>
              </a:ext>
            </a:extLst>
          </p:cNvPr>
          <p:cNvSpPr txBox="1"/>
          <p:nvPr/>
        </p:nvSpPr>
        <p:spPr>
          <a:xfrm>
            <a:off x="1798983" y="2425148"/>
            <a:ext cx="1412566" cy="1569660"/>
          </a:xfrm>
          <a:prstGeom prst="rect">
            <a:avLst/>
          </a:prstGeom>
          <a:noFill/>
        </p:spPr>
        <p:txBody>
          <a:bodyPr wrap="none" rtlCol="0">
            <a:spAutoFit/>
          </a:bodyPr>
          <a:lstStyle/>
          <a:p>
            <a:r>
              <a:rPr lang="en-US" sz="9600" dirty="0"/>
              <a:t>=&gt;</a:t>
            </a:r>
          </a:p>
        </p:txBody>
      </p:sp>
      <p:sp>
        <p:nvSpPr>
          <p:cNvPr id="4" name="TextBox 3">
            <a:extLst>
              <a:ext uri="{FF2B5EF4-FFF2-40B4-BE49-F238E27FC236}">
                <a16:creationId xmlns:a16="http://schemas.microsoft.com/office/drawing/2014/main" id="{FE3A2A4D-59A2-413D-9688-0A95D10EB2E8}"/>
              </a:ext>
            </a:extLst>
          </p:cNvPr>
          <p:cNvSpPr txBox="1"/>
          <p:nvPr/>
        </p:nvSpPr>
        <p:spPr>
          <a:xfrm>
            <a:off x="3458818" y="2548258"/>
            <a:ext cx="7600122" cy="1446550"/>
          </a:xfrm>
          <a:prstGeom prst="rect">
            <a:avLst/>
          </a:prstGeom>
          <a:noFill/>
        </p:spPr>
        <p:txBody>
          <a:bodyPr wrap="square" rtlCol="0">
            <a:spAutoFit/>
          </a:bodyPr>
          <a:lstStyle/>
          <a:p>
            <a:r>
              <a:rPr lang="en-US" sz="4400" dirty="0">
                <a:solidFill>
                  <a:schemeClr val="accent4">
                    <a:lumMod val="50000"/>
                  </a:schemeClr>
                </a:solidFill>
              </a:rPr>
              <a:t>Use expression body members</a:t>
            </a:r>
          </a:p>
          <a:p>
            <a:r>
              <a:rPr lang="en-US" sz="4400" dirty="0">
                <a:solidFill>
                  <a:schemeClr val="accent4">
                    <a:lumMod val="50000"/>
                  </a:schemeClr>
                </a:solidFill>
              </a:rPr>
              <a:t>only when code is pure</a:t>
            </a:r>
          </a:p>
        </p:txBody>
      </p:sp>
    </p:spTree>
    <p:extLst>
      <p:ext uri="{BB962C8B-B14F-4D97-AF65-F5344CB8AC3E}">
        <p14:creationId xmlns:p14="http://schemas.microsoft.com/office/powerpoint/2010/main" val="390942754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ABA59-3C0F-45D0-B6CF-C2C990E8267B}"/>
              </a:ext>
            </a:extLst>
          </p:cNvPr>
          <p:cNvSpPr>
            <a:spLocks noGrp="1"/>
          </p:cNvSpPr>
          <p:nvPr>
            <p:ph type="title"/>
          </p:nvPr>
        </p:nvSpPr>
        <p:spPr>
          <a:xfrm>
            <a:off x="838200" y="365125"/>
            <a:ext cx="10515600" cy="1622701"/>
          </a:xfrm>
        </p:spPr>
        <p:txBody>
          <a:bodyPr/>
          <a:lstStyle/>
          <a:p>
            <a:r>
              <a:rPr lang="en-US" dirty="0"/>
              <a:t>Generic inheritance hierarchies  </a:t>
            </a:r>
            <a:br>
              <a:rPr lang="en-US" dirty="0"/>
            </a:br>
            <a:r>
              <a:rPr lang="en-US" dirty="0"/>
              <a:t>from a </a:t>
            </a:r>
            <a:r>
              <a:rPr lang="en-US" i="1" dirty="0"/>
              <a:t>partial application </a:t>
            </a:r>
            <a:r>
              <a:rPr lang="en-US" dirty="0"/>
              <a:t>perspective</a:t>
            </a:r>
          </a:p>
        </p:txBody>
      </p:sp>
      <p:sp>
        <p:nvSpPr>
          <p:cNvPr id="3" name="Content Placeholder 2">
            <a:extLst>
              <a:ext uri="{FF2B5EF4-FFF2-40B4-BE49-F238E27FC236}">
                <a16:creationId xmlns:a16="http://schemas.microsoft.com/office/drawing/2014/main" id="{959BCF2E-3741-4273-9CF0-73E27FB37A77}"/>
              </a:ext>
            </a:extLst>
          </p:cNvPr>
          <p:cNvSpPr>
            <a:spLocks noGrp="1"/>
          </p:cNvSpPr>
          <p:nvPr>
            <p:ph idx="1"/>
          </p:nvPr>
        </p:nvSpPr>
        <p:spPr>
          <a:xfrm>
            <a:off x="1477616" y="2246243"/>
            <a:ext cx="9876183" cy="3930720"/>
          </a:xfrm>
        </p:spPr>
        <p:txBody>
          <a:bodyPr/>
          <a:lstStyle/>
          <a:p>
            <a:r>
              <a:rPr lang="en-US" dirty="0"/>
              <a:t>Base class has no generic type</a:t>
            </a:r>
          </a:p>
          <a:p>
            <a:r>
              <a:rPr lang="en-US" dirty="0"/>
              <a:t>Leaf class has all types</a:t>
            </a:r>
          </a:p>
          <a:p>
            <a:r>
              <a:rPr lang="en-US" dirty="0"/>
              <a:t>Each intervening class has a purpose and adds generic types</a:t>
            </a:r>
          </a:p>
        </p:txBody>
      </p:sp>
    </p:spTree>
    <p:extLst>
      <p:ext uri="{BB962C8B-B14F-4D97-AF65-F5344CB8AC3E}">
        <p14:creationId xmlns:p14="http://schemas.microsoft.com/office/powerpoint/2010/main" val="1536962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5149B-3C1E-4BF4-B810-3A4ADDD4AA8C}"/>
              </a:ext>
            </a:extLst>
          </p:cNvPr>
          <p:cNvSpPr>
            <a:spLocks noGrp="1"/>
          </p:cNvSpPr>
          <p:nvPr>
            <p:ph type="title"/>
          </p:nvPr>
        </p:nvSpPr>
        <p:spPr/>
        <p:txBody>
          <a:bodyPr/>
          <a:lstStyle/>
          <a:p>
            <a:r>
              <a:rPr lang="en-US" dirty="0"/>
              <a:t>Technology drives fashion</a:t>
            </a:r>
            <a:br>
              <a:rPr lang="en-US" dirty="0"/>
            </a:br>
            <a:br>
              <a:rPr lang="en-US" dirty="0"/>
            </a:br>
            <a:endParaRPr lang="en-US" dirty="0"/>
          </a:p>
        </p:txBody>
      </p:sp>
      <p:sp>
        <p:nvSpPr>
          <p:cNvPr id="4" name="Text Placeholder 3">
            <a:extLst>
              <a:ext uri="{FF2B5EF4-FFF2-40B4-BE49-F238E27FC236}">
                <a16:creationId xmlns:a16="http://schemas.microsoft.com/office/drawing/2014/main" id="{FE67FF7C-2266-4EA0-A5D8-24112FD3B6A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96985409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4916082" y="4743569"/>
            <a:ext cx="2677885" cy="57966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CourseRepository</a:t>
            </a:r>
            <a:endParaRPr lang="en-US" dirty="0"/>
          </a:p>
        </p:txBody>
      </p:sp>
      <p:sp>
        <p:nvSpPr>
          <p:cNvPr id="5" name="Rounded Rectangle 4"/>
          <p:cNvSpPr/>
          <p:nvPr/>
        </p:nvSpPr>
        <p:spPr>
          <a:xfrm>
            <a:off x="4916084" y="3850940"/>
            <a:ext cx="2677885" cy="57966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BaseEFRepository</a:t>
            </a:r>
            <a:endParaRPr lang="en-US" dirty="0"/>
          </a:p>
        </p:txBody>
      </p:sp>
      <p:sp>
        <p:nvSpPr>
          <p:cNvPr id="6" name="Rounded Rectangle 5"/>
          <p:cNvSpPr/>
          <p:nvPr/>
        </p:nvSpPr>
        <p:spPr>
          <a:xfrm>
            <a:off x="4916083" y="2958311"/>
            <a:ext cx="2677885" cy="57966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BaseMappedRepository</a:t>
            </a:r>
            <a:endParaRPr lang="en-US" dirty="0"/>
          </a:p>
        </p:txBody>
      </p:sp>
      <p:sp>
        <p:nvSpPr>
          <p:cNvPr id="7" name="Rounded Rectangle 6"/>
          <p:cNvSpPr/>
          <p:nvPr/>
        </p:nvSpPr>
        <p:spPr>
          <a:xfrm>
            <a:off x="4916084" y="2065682"/>
            <a:ext cx="2677885" cy="57966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BaseRepository</a:t>
            </a:r>
            <a:endParaRPr lang="en-US" dirty="0"/>
          </a:p>
        </p:txBody>
      </p:sp>
      <p:cxnSp>
        <p:nvCxnSpPr>
          <p:cNvPr id="9" name="Straight Arrow Connector 8"/>
          <p:cNvCxnSpPr>
            <a:stCxn id="6" idx="0"/>
            <a:endCxn id="7" idx="2"/>
          </p:cNvCxnSpPr>
          <p:nvPr/>
        </p:nvCxnSpPr>
        <p:spPr>
          <a:xfrm flipV="1">
            <a:off x="6255026" y="2645347"/>
            <a:ext cx="1" cy="312964"/>
          </a:xfrm>
          <a:prstGeom prst="straightConnector1">
            <a:avLst/>
          </a:prstGeom>
          <a:ln w="57150">
            <a:solidFill>
              <a:schemeClr val="tx1"/>
            </a:solidFill>
            <a:tailEnd type="triangle"/>
          </a:ln>
        </p:spPr>
        <p:style>
          <a:lnRef idx="3">
            <a:schemeClr val="accent2"/>
          </a:lnRef>
          <a:fillRef idx="0">
            <a:schemeClr val="accent2"/>
          </a:fillRef>
          <a:effectRef idx="2">
            <a:schemeClr val="accent2"/>
          </a:effectRef>
          <a:fontRef idx="minor">
            <a:schemeClr val="tx1"/>
          </a:fontRef>
        </p:style>
      </p:cxnSp>
      <p:cxnSp>
        <p:nvCxnSpPr>
          <p:cNvPr id="12" name="Straight Arrow Connector 11"/>
          <p:cNvCxnSpPr>
            <a:stCxn id="5" idx="0"/>
            <a:endCxn id="6" idx="2"/>
          </p:cNvCxnSpPr>
          <p:nvPr/>
        </p:nvCxnSpPr>
        <p:spPr>
          <a:xfrm flipH="1" flipV="1">
            <a:off x="6255026" y="3537976"/>
            <a:ext cx="1" cy="312964"/>
          </a:xfrm>
          <a:prstGeom prst="straightConnector1">
            <a:avLst/>
          </a:prstGeom>
          <a:ln w="57150">
            <a:solidFill>
              <a:schemeClr val="tx1"/>
            </a:solidFill>
            <a:tailEnd type="triangle"/>
          </a:ln>
        </p:spPr>
        <p:style>
          <a:lnRef idx="3">
            <a:schemeClr val="accent2"/>
          </a:lnRef>
          <a:fillRef idx="0">
            <a:schemeClr val="accent2"/>
          </a:fillRef>
          <a:effectRef idx="2">
            <a:schemeClr val="accent2"/>
          </a:effectRef>
          <a:fontRef idx="minor">
            <a:schemeClr val="tx1"/>
          </a:fontRef>
        </p:style>
      </p:cxnSp>
      <p:cxnSp>
        <p:nvCxnSpPr>
          <p:cNvPr id="13" name="Straight Arrow Connector 12"/>
          <p:cNvCxnSpPr>
            <a:stCxn id="4" idx="0"/>
            <a:endCxn id="5" idx="2"/>
          </p:cNvCxnSpPr>
          <p:nvPr/>
        </p:nvCxnSpPr>
        <p:spPr>
          <a:xfrm flipV="1">
            <a:off x="6255025" y="4430605"/>
            <a:ext cx="2" cy="312964"/>
          </a:xfrm>
          <a:prstGeom prst="straightConnector1">
            <a:avLst/>
          </a:prstGeom>
          <a:ln w="57150">
            <a:solidFill>
              <a:schemeClr val="tx1"/>
            </a:solidFill>
            <a:tailEnd type="triangle"/>
          </a:ln>
        </p:spPr>
        <p:style>
          <a:lnRef idx="3">
            <a:schemeClr val="accent2"/>
          </a:lnRef>
          <a:fillRef idx="0">
            <a:schemeClr val="accent2"/>
          </a:fillRef>
          <a:effectRef idx="2">
            <a:schemeClr val="accent2"/>
          </a:effectRef>
          <a:fontRef idx="minor">
            <a:schemeClr val="tx1"/>
          </a:fontRef>
        </p:style>
      </p:cxnSp>
      <p:sp>
        <p:nvSpPr>
          <p:cNvPr id="20" name="TextBox 19"/>
          <p:cNvSpPr txBox="1"/>
          <p:nvPr/>
        </p:nvSpPr>
        <p:spPr>
          <a:xfrm flipH="1">
            <a:off x="7715888" y="2170848"/>
            <a:ext cx="2460717" cy="369332"/>
          </a:xfrm>
          <a:prstGeom prst="rect">
            <a:avLst/>
          </a:prstGeom>
          <a:noFill/>
        </p:spPr>
        <p:txBody>
          <a:bodyPr wrap="square" rtlCol="0">
            <a:spAutoFit/>
          </a:bodyPr>
          <a:lstStyle/>
          <a:p>
            <a:r>
              <a:rPr lang="en-US" b="1" dirty="0">
                <a:latin typeface="Courier New" panose="02070309020205020404" pitchFamily="49" charset="0"/>
                <a:cs typeface="Courier New" panose="02070309020205020404" pitchFamily="49" charset="0"/>
              </a:rPr>
              <a:t>&lt;</a:t>
            </a:r>
            <a:r>
              <a:rPr lang="en-US" b="1" dirty="0" err="1">
                <a:latin typeface="Courier New" panose="02070309020205020404" pitchFamily="49" charset="0"/>
                <a:cs typeface="Courier New" panose="02070309020205020404" pitchFamily="49" charset="0"/>
              </a:rPr>
              <a:t>TDomain</a:t>
            </a:r>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TPKey</a:t>
            </a:r>
            <a:r>
              <a:rPr lang="en-US" b="1" dirty="0">
                <a:latin typeface="Courier New" panose="02070309020205020404" pitchFamily="49" charset="0"/>
                <a:cs typeface="Courier New" panose="02070309020205020404" pitchFamily="49" charset="0"/>
              </a:rPr>
              <a:t>&gt;</a:t>
            </a:r>
          </a:p>
        </p:txBody>
      </p:sp>
      <p:sp>
        <p:nvSpPr>
          <p:cNvPr id="21" name="Rounded Rectangle 20"/>
          <p:cNvSpPr/>
          <p:nvPr/>
        </p:nvSpPr>
        <p:spPr>
          <a:xfrm>
            <a:off x="4916082" y="1173053"/>
            <a:ext cx="2677885" cy="57966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BaseRepository</a:t>
            </a:r>
            <a:endParaRPr lang="en-US" dirty="0"/>
          </a:p>
        </p:txBody>
      </p:sp>
      <p:cxnSp>
        <p:nvCxnSpPr>
          <p:cNvPr id="22" name="Straight Arrow Connector 21"/>
          <p:cNvCxnSpPr>
            <a:endCxn id="21" idx="2"/>
          </p:cNvCxnSpPr>
          <p:nvPr/>
        </p:nvCxnSpPr>
        <p:spPr>
          <a:xfrm flipV="1">
            <a:off x="6255024" y="1752718"/>
            <a:ext cx="1" cy="312964"/>
          </a:xfrm>
          <a:prstGeom prst="straightConnector1">
            <a:avLst/>
          </a:prstGeom>
          <a:ln w="57150">
            <a:solidFill>
              <a:schemeClr val="tx1"/>
            </a:solidFill>
            <a:tailEnd type="triangle"/>
          </a:ln>
        </p:spPr>
        <p:style>
          <a:lnRef idx="3">
            <a:schemeClr val="accent2"/>
          </a:lnRef>
          <a:fillRef idx="0">
            <a:schemeClr val="accent2"/>
          </a:fillRef>
          <a:effectRef idx="2">
            <a:schemeClr val="accent2"/>
          </a:effectRef>
          <a:fontRef idx="minor">
            <a:schemeClr val="tx1"/>
          </a:fontRef>
        </p:style>
      </p:cxnSp>
      <p:sp>
        <p:nvSpPr>
          <p:cNvPr id="23" name="Rectangular Callout 22"/>
          <p:cNvSpPr/>
          <p:nvPr/>
        </p:nvSpPr>
        <p:spPr>
          <a:xfrm>
            <a:off x="9303027" y="1325544"/>
            <a:ext cx="2023672" cy="674557"/>
          </a:xfrm>
          <a:prstGeom prst="wedgeRectCallout">
            <a:avLst>
              <a:gd name="adj1" fmla="val -37870"/>
              <a:gd name="adj2" fmla="val 81160"/>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a:solidFill>
                  <a:schemeClr val="tx1"/>
                </a:solidFill>
              </a:rPr>
              <a:t>Opinionated in single struct key</a:t>
            </a:r>
          </a:p>
        </p:txBody>
      </p:sp>
      <p:sp>
        <p:nvSpPr>
          <p:cNvPr id="24" name="TextBox 23"/>
          <p:cNvSpPr txBox="1"/>
          <p:nvPr/>
        </p:nvSpPr>
        <p:spPr>
          <a:xfrm flipH="1">
            <a:off x="7715888" y="3063477"/>
            <a:ext cx="2460717" cy="369332"/>
          </a:xfrm>
          <a:prstGeom prst="rect">
            <a:avLst/>
          </a:prstGeom>
          <a:noFill/>
        </p:spPr>
        <p:txBody>
          <a:bodyPr wrap="square" rtlCol="0">
            <a:spAutoFit/>
          </a:bodyPr>
          <a:lstStyle/>
          <a:p>
            <a:r>
              <a:rPr lang="en-US" b="1" dirty="0">
                <a:latin typeface="Courier New" panose="02070309020205020404" pitchFamily="49" charset="0"/>
                <a:cs typeface="Courier New" panose="02070309020205020404" pitchFamily="49" charset="0"/>
              </a:rPr>
              <a:t>&lt;...</a:t>
            </a:r>
            <a:r>
              <a:rPr lang="en-US" b="1" dirty="0" err="1">
                <a:latin typeface="Courier New" panose="02070309020205020404" pitchFamily="49" charset="0"/>
                <a:cs typeface="Courier New" panose="02070309020205020404" pitchFamily="49" charset="0"/>
              </a:rPr>
              <a:t>TEntity</a:t>
            </a:r>
            <a:r>
              <a:rPr lang="en-US" b="1" dirty="0">
                <a:latin typeface="Courier New" panose="02070309020205020404" pitchFamily="49" charset="0"/>
                <a:cs typeface="Courier New" panose="02070309020205020404" pitchFamily="49" charset="0"/>
              </a:rPr>
              <a:t>&gt;</a:t>
            </a:r>
          </a:p>
        </p:txBody>
      </p:sp>
      <p:sp>
        <p:nvSpPr>
          <p:cNvPr id="25" name="TextBox 24"/>
          <p:cNvSpPr txBox="1"/>
          <p:nvPr/>
        </p:nvSpPr>
        <p:spPr>
          <a:xfrm flipH="1">
            <a:off x="7715887" y="3951755"/>
            <a:ext cx="2460717" cy="369332"/>
          </a:xfrm>
          <a:prstGeom prst="rect">
            <a:avLst/>
          </a:prstGeom>
          <a:noFill/>
        </p:spPr>
        <p:txBody>
          <a:bodyPr wrap="square" rtlCol="0">
            <a:spAutoFit/>
          </a:bodyPr>
          <a:lstStyle/>
          <a:p>
            <a:r>
              <a:rPr lang="en-US" b="1" dirty="0">
                <a:latin typeface="Courier New" panose="02070309020205020404" pitchFamily="49" charset="0"/>
                <a:cs typeface="Courier New" panose="02070309020205020404" pitchFamily="49" charset="0"/>
              </a:rPr>
              <a:t>&lt;... </a:t>
            </a:r>
            <a:r>
              <a:rPr lang="en-US" b="1" dirty="0" err="1">
                <a:latin typeface="Courier New" panose="02070309020205020404" pitchFamily="49" charset="0"/>
                <a:cs typeface="Courier New" panose="02070309020205020404" pitchFamily="49" charset="0"/>
              </a:rPr>
              <a:t>TDbContext</a:t>
            </a:r>
            <a:r>
              <a:rPr lang="en-US" b="1" dirty="0">
                <a:latin typeface="Courier New" panose="02070309020205020404" pitchFamily="49" charset="0"/>
                <a:cs typeface="Courier New" panose="02070309020205020404" pitchFamily="49" charset="0"/>
              </a:rPr>
              <a:t>&gt;</a:t>
            </a:r>
          </a:p>
        </p:txBody>
      </p:sp>
      <p:sp>
        <p:nvSpPr>
          <p:cNvPr id="26" name="Rectangular Callout 25"/>
          <p:cNvSpPr/>
          <p:nvPr/>
        </p:nvSpPr>
        <p:spPr>
          <a:xfrm>
            <a:off x="1223329" y="802247"/>
            <a:ext cx="3087973" cy="778129"/>
          </a:xfrm>
          <a:prstGeom prst="wedgeRectCallout">
            <a:avLst>
              <a:gd name="adj1" fmla="val 68487"/>
              <a:gd name="adj2" fmla="val 137631"/>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Abstract Get, </a:t>
            </a:r>
            <a:r>
              <a:rPr lang="en-US" dirty="0" err="1"/>
              <a:t>GetAll</a:t>
            </a:r>
            <a:r>
              <a:rPr lang="en-US" dirty="0"/>
              <a:t>, Create, Update, Delete</a:t>
            </a:r>
          </a:p>
        </p:txBody>
      </p:sp>
      <p:sp>
        <p:nvSpPr>
          <p:cNvPr id="27" name="Rectangular Callout 26"/>
          <p:cNvSpPr/>
          <p:nvPr/>
        </p:nvSpPr>
        <p:spPr>
          <a:xfrm>
            <a:off x="1223329" y="2250347"/>
            <a:ext cx="3087973" cy="997796"/>
          </a:xfrm>
          <a:prstGeom prst="wedgeRectCallout">
            <a:avLst>
              <a:gd name="adj1" fmla="val 69215"/>
              <a:gd name="adj2" fmla="val 35954"/>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Abstract </a:t>
            </a:r>
            <a:r>
              <a:rPr lang="en-US" dirty="0" err="1"/>
              <a:t>GetWhere</a:t>
            </a:r>
            <a:r>
              <a:rPr lang="en-US" dirty="0"/>
              <a:t>, </a:t>
            </a:r>
            <a:r>
              <a:rPr lang="en-US" dirty="0" err="1"/>
              <a:t>GetAllWhere</a:t>
            </a:r>
            <a:endParaRPr lang="en-US" dirty="0"/>
          </a:p>
          <a:p>
            <a:pPr algn="ctr"/>
            <a:r>
              <a:rPr lang="en-US" dirty="0"/>
              <a:t>Func properties Map…</a:t>
            </a:r>
          </a:p>
        </p:txBody>
      </p:sp>
      <p:sp>
        <p:nvSpPr>
          <p:cNvPr id="28" name="Rectangular Callout 27"/>
          <p:cNvSpPr/>
          <p:nvPr/>
        </p:nvSpPr>
        <p:spPr>
          <a:xfrm>
            <a:off x="1223328" y="3608462"/>
            <a:ext cx="3087973" cy="997796"/>
          </a:xfrm>
          <a:prstGeom prst="wedgeRectCallout">
            <a:avLst>
              <a:gd name="adj1" fmla="val 69215"/>
              <a:gd name="adj2" fmla="val -11369"/>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Implementation of all</a:t>
            </a:r>
            <a:br>
              <a:rPr lang="en-US" dirty="0"/>
            </a:br>
            <a:r>
              <a:rPr lang="en-US" b="1" dirty="0"/>
              <a:t>except </a:t>
            </a:r>
            <a:r>
              <a:rPr lang="en-US" dirty="0"/>
              <a:t>mapping</a:t>
            </a:r>
          </a:p>
        </p:txBody>
      </p:sp>
      <p:sp>
        <p:nvSpPr>
          <p:cNvPr id="29" name="Rectangular Callout 28"/>
          <p:cNvSpPr/>
          <p:nvPr/>
        </p:nvSpPr>
        <p:spPr>
          <a:xfrm>
            <a:off x="1223328" y="4966577"/>
            <a:ext cx="3087973" cy="997796"/>
          </a:xfrm>
          <a:prstGeom prst="wedgeRectCallout">
            <a:avLst>
              <a:gd name="adj1" fmla="val 68001"/>
              <a:gd name="adj2" fmla="val -43669"/>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Specific mapping and key definitions</a:t>
            </a:r>
          </a:p>
        </p:txBody>
      </p:sp>
    </p:spTree>
    <p:extLst>
      <p:ext uri="{BB962C8B-B14F-4D97-AF65-F5344CB8AC3E}">
        <p14:creationId xmlns:p14="http://schemas.microsoft.com/office/powerpoint/2010/main" val="3867297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fade">
                                      <p:cBhvr>
                                        <p:cTn id="22" dur="500"/>
                                        <p:tgtEl>
                                          <p:spTgt spid="2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8"/>
                                        </p:tgtEl>
                                        <p:attrNameLst>
                                          <p:attrName>style.visibility</p:attrName>
                                        </p:attrNameLst>
                                      </p:cBhvr>
                                      <p:to>
                                        <p:strVal val="visible"/>
                                      </p:to>
                                    </p:set>
                                    <p:animEffect transition="in" filter="fade">
                                      <p:cBhvr>
                                        <p:cTn id="27" dur="500"/>
                                        <p:tgtEl>
                                          <p:spTgt spid="2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fade">
                                      <p:cBhvr>
                                        <p:cTn id="37" dur="500"/>
                                        <p:tgtEl>
                                          <p:spTgt spid="6"/>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7"/>
                                        </p:tgtEl>
                                        <p:attrNameLst>
                                          <p:attrName>style.visibility</p:attrName>
                                        </p:attrNameLst>
                                      </p:cBhvr>
                                      <p:to>
                                        <p:strVal val="visible"/>
                                      </p:to>
                                    </p:set>
                                    <p:animEffect transition="in" filter="fade">
                                      <p:cBhvr>
                                        <p:cTn id="42" dur="500"/>
                                        <p:tgtEl>
                                          <p:spTgt spid="27"/>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24"/>
                                        </p:tgtEl>
                                        <p:attrNameLst>
                                          <p:attrName>style.visibility</p:attrName>
                                        </p:attrNameLst>
                                      </p:cBhvr>
                                      <p:to>
                                        <p:strVal val="visible"/>
                                      </p:to>
                                    </p:set>
                                    <p:animEffect transition="in" filter="fade">
                                      <p:cBhvr>
                                        <p:cTn id="47" dur="500"/>
                                        <p:tgtEl>
                                          <p:spTgt spid="24"/>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9"/>
                                        </p:tgtEl>
                                        <p:attrNameLst>
                                          <p:attrName>style.visibility</p:attrName>
                                        </p:attrNameLst>
                                      </p:cBhvr>
                                      <p:to>
                                        <p:strVal val="visible"/>
                                      </p:to>
                                    </p:set>
                                    <p:animEffect transition="in" filter="fade">
                                      <p:cBhvr>
                                        <p:cTn id="52" dur="500"/>
                                        <p:tgtEl>
                                          <p:spTgt spid="9"/>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7"/>
                                        </p:tgtEl>
                                        <p:attrNameLst>
                                          <p:attrName>style.visibility</p:attrName>
                                        </p:attrNameLst>
                                      </p:cBhvr>
                                      <p:to>
                                        <p:strVal val="visible"/>
                                      </p:to>
                                    </p:set>
                                    <p:animEffect transition="in" filter="fade">
                                      <p:cBhvr>
                                        <p:cTn id="57" dur="500"/>
                                        <p:tgtEl>
                                          <p:spTgt spid="7"/>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20"/>
                                        </p:tgtEl>
                                        <p:attrNameLst>
                                          <p:attrName>style.visibility</p:attrName>
                                        </p:attrNameLst>
                                      </p:cBhvr>
                                      <p:to>
                                        <p:strVal val="visible"/>
                                      </p:to>
                                    </p:set>
                                    <p:animEffect transition="in" filter="fade">
                                      <p:cBhvr>
                                        <p:cTn id="62" dur="500"/>
                                        <p:tgtEl>
                                          <p:spTgt spid="20"/>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26"/>
                                        </p:tgtEl>
                                        <p:attrNameLst>
                                          <p:attrName>style.visibility</p:attrName>
                                        </p:attrNameLst>
                                      </p:cBhvr>
                                      <p:to>
                                        <p:strVal val="visible"/>
                                      </p:to>
                                    </p:set>
                                    <p:animEffect transition="in" filter="fade">
                                      <p:cBhvr>
                                        <p:cTn id="67" dur="500"/>
                                        <p:tgtEl>
                                          <p:spTgt spid="26"/>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23"/>
                                        </p:tgtEl>
                                        <p:attrNameLst>
                                          <p:attrName>style.visibility</p:attrName>
                                        </p:attrNameLst>
                                      </p:cBhvr>
                                      <p:to>
                                        <p:strVal val="visible"/>
                                      </p:to>
                                    </p:set>
                                    <p:animEffect transition="in" filter="fade">
                                      <p:cBhvr>
                                        <p:cTn id="72" dur="500"/>
                                        <p:tgtEl>
                                          <p:spTgt spid="23"/>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22"/>
                                        </p:tgtEl>
                                        <p:attrNameLst>
                                          <p:attrName>style.visibility</p:attrName>
                                        </p:attrNameLst>
                                      </p:cBhvr>
                                      <p:to>
                                        <p:strVal val="visible"/>
                                      </p:to>
                                    </p:set>
                                    <p:animEffect transition="in" filter="fade">
                                      <p:cBhvr>
                                        <p:cTn id="7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20" grpId="0"/>
      <p:bldP spid="23" grpId="0" animBg="1"/>
      <p:bldP spid="24" grpId="0"/>
      <p:bldP spid="25" grpId="0"/>
      <p:bldP spid="26" grpId="0" animBg="1"/>
      <p:bldP spid="27" grpId="0" animBg="1"/>
      <p:bldP spid="28" grpId="0" animBg="1"/>
      <p:bldP spid="29"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4916082" y="4743569"/>
            <a:ext cx="2677885" cy="57966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CourseRepository</a:t>
            </a:r>
            <a:endParaRPr lang="en-US" dirty="0"/>
          </a:p>
        </p:txBody>
      </p:sp>
      <p:sp>
        <p:nvSpPr>
          <p:cNvPr id="5" name="Rounded Rectangle 4"/>
          <p:cNvSpPr/>
          <p:nvPr/>
        </p:nvSpPr>
        <p:spPr>
          <a:xfrm>
            <a:off x="4916084" y="3850940"/>
            <a:ext cx="2677885" cy="57966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BaseEFRepository</a:t>
            </a:r>
            <a:endParaRPr lang="en-US" dirty="0"/>
          </a:p>
        </p:txBody>
      </p:sp>
      <p:sp>
        <p:nvSpPr>
          <p:cNvPr id="6" name="Rounded Rectangle 5"/>
          <p:cNvSpPr/>
          <p:nvPr/>
        </p:nvSpPr>
        <p:spPr>
          <a:xfrm>
            <a:off x="4916083" y="2958311"/>
            <a:ext cx="2677885" cy="57966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BaseMappedRepository</a:t>
            </a:r>
            <a:endParaRPr lang="en-US" dirty="0"/>
          </a:p>
        </p:txBody>
      </p:sp>
      <p:sp>
        <p:nvSpPr>
          <p:cNvPr id="7" name="Rounded Rectangle 6"/>
          <p:cNvSpPr/>
          <p:nvPr/>
        </p:nvSpPr>
        <p:spPr>
          <a:xfrm>
            <a:off x="4916084" y="2065682"/>
            <a:ext cx="2677885" cy="57966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BaseRepository</a:t>
            </a:r>
            <a:endParaRPr lang="en-US" dirty="0"/>
          </a:p>
        </p:txBody>
      </p:sp>
      <p:cxnSp>
        <p:nvCxnSpPr>
          <p:cNvPr id="9" name="Straight Arrow Connector 8"/>
          <p:cNvCxnSpPr>
            <a:stCxn id="6" idx="0"/>
            <a:endCxn id="7" idx="2"/>
          </p:cNvCxnSpPr>
          <p:nvPr/>
        </p:nvCxnSpPr>
        <p:spPr>
          <a:xfrm flipV="1">
            <a:off x="6255026" y="2645347"/>
            <a:ext cx="1" cy="312964"/>
          </a:xfrm>
          <a:prstGeom prst="straightConnector1">
            <a:avLst/>
          </a:prstGeom>
          <a:ln w="57150">
            <a:solidFill>
              <a:schemeClr val="tx1"/>
            </a:solidFill>
            <a:tailEnd type="triangle"/>
          </a:ln>
        </p:spPr>
        <p:style>
          <a:lnRef idx="3">
            <a:schemeClr val="accent2"/>
          </a:lnRef>
          <a:fillRef idx="0">
            <a:schemeClr val="accent2"/>
          </a:fillRef>
          <a:effectRef idx="2">
            <a:schemeClr val="accent2"/>
          </a:effectRef>
          <a:fontRef idx="minor">
            <a:schemeClr val="tx1"/>
          </a:fontRef>
        </p:style>
      </p:cxnSp>
      <p:cxnSp>
        <p:nvCxnSpPr>
          <p:cNvPr id="12" name="Straight Arrow Connector 11"/>
          <p:cNvCxnSpPr>
            <a:stCxn id="5" idx="0"/>
            <a:endCxn id="6" idx="2"/>
          </p:cNvCxnSpPr>
          <p:nvPr/>
        </p:nvCxnSpPr>
        <p:spPr>
          <a:xfrm flipH="1" flipV="1">
            <a:off x="6255026" y="3537976"/>
            <a:ext cx="1" cy="312964"/>
          </a:xfrm>
          <a:prstGeom prst="straightConnector1">
            <a:avLst/>
          </a:prstGeom>
          <a:ln w="57150">
            <a:solidFill>
              <a:schemeClr val="tx1"/>
            </a:solidFill>
            <a:tailEnd type="triangle"/>
          </a:ln>
        </p:spPr>
        <p:style>
          <a:lnRef idx="3">
            <a:schemeClr val="accent2"/>
          </a:lnRef>
          <a:fillRef idx="0">
            <a:schemeClr val="accent2"/>
          </a:fillRef>
          <a:effectRef idx="2">
            <a:schemeClr val="accent2"/>
          </a:effectRef>
          <a:fontRef idx="minor">
            <a:schemeClr val="tx1"/>
          </a:fontRef>
        </p:style>
      </p:cxnSp>
      <p:cxnSp>
        <p:nvCxnSpPr>
          <p:cNvPr id="13" name="Straight Arrow Connector 12"/>
          <p:cNvCxnSpPr>
            <a:stCxn id="4" idx="0"/>
            <a:endCxn id="5" idx="2"/>
          </p:cNvCxnSpPr>
          <p:nvPr/>
        </p:nvCxnSpPr>
        <p:spPr>
          <a:xfrm flipV="1">
            <a:off x="6255025" y="4430605"/>
            <a:ext cx="2" cy="312964"/>
          </a:xfrm>
          <a:prstGeom prst="straightConnector1">
            <a:avLst/>
          </a:prstGeom>
          <a:ln w="57150">
            <a:solidFill>
              <a:schemeClr val="tx1"/>
            </a:solidFill>
            <a:tailEnd type="triangle"/>
          </a:ln>
        </p:spPr>
        <p:style>
          <a:lnRef idx="3">
            <a:schemeClr val="accent2"/>
          </a:lnRef>
          <a:fillRef idx="0">
            <a:schemeClr val="accent2"/>
          </a:fillRef>
          <a:effectRef idx="2">
            <a:schemeClr val="accent2"/>
          </a:effectRef>
          <a:fontRef idx="minor">
            <a:schemeClr val="tx1"/>
          </a:fontRef>
        </p:style>
      </p:cxnSp>
      <p:sp>
        <p:nvSpPr>
          <p:cNvPr id="20" name="TextBox 19"/>
          <p:cNvSpPr txBox="1"/>
          <p:nvPr/>
        </p:nvSpPr>
        <p:spPr>
          <a:xfrm flipH="1">
            <a:off x="7715888" y="2170848"/>
            <a:ext cx="2460717" cy="369332"/>
          </a:xfrm>
          <a:prstGeom prst="rect">
            <a:avLst/>
          </a:prstGeom>
          <a:noFill/>
        </p:spPr>
        <p:txBody>
          <a:bodyPr wrap="square" rtlCol="0">
            <a:spAutoFit/>
          </a:bodyPr>
          <a:lstStyle/>
          <a:p>
            <a:r>
              <a:rPr lang="en-US" b="1" dirty="0">
                <a:latin typeface="Courier New" panose="02070309020205020404" pitchFamily="49" charset="0"/>
                <a:cs typeface="Courier New" panose="02070309020205020404" pitchFamily="49" charset="0"/>
              </a:rPr>
              <a:t>&lt;</a:t>
            </a:r>
            <a:r>
              <a:rPr lang="en-US" b="1" dirty="0" err="1">
                <a:latin typeface="Courier New" panose="02070309020205020404" pitchFamily="49" charset="0"/>
                <a:cs typeface="Courier New" panose="02070309020205020404" pitchFamily="49" charset="0"/>
              </a:rPr>
              <a:t>TDomain</a:t>
            </a:r>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TPKey</a:t>
            </a:r>
            <a:r>
              <a:rPr lang="en-US" b="1" dirty="0">
                <a:latin typeface="Courier New" panose="02070309020205020404" pitchFamily="49" charset="0"/>
                <a:cs typeface="Courier New" panose="02070309020205020404" pitchFamily="49" charset="0"/>
              </a:rPr>
              <a:t>&gt;</a:t>
            </a:r>
          </a:p>
        </p:txBody>
      </p:sp>
      <p:sp>
        <p:nvSpPr>
          <p:cNvPr id="21" name="Rounded Rectangle 20"/>
          <p:cNvSpPr/>
          <p:nvPr/>
        </p:nvSpPr>
        <p:spPr>
          <a:xfrm>
            <a:off x="4916082" y="1173053"/>
            <a:ext cx="2677885" cy="57966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BaseRepository</a:t>
            </a:r>
            <a:endParaRPr lang="en-US" dirty="0"/>
          </a:p>
        </p:txBody>
      </p:sp>
      <p:cxnSp>
        <p:nvCxnSpPr>
          <p:cNvPr id="22" name="Straight Arrow Connector 21"/>
          <p:cNvCxnSpPr>
            <a:endCxn id="21" idx="2"/>
          </p:cNvCxnSpPr>
          <p:nvPr/>
        </p:nvCxnSpPr>
        <p:spPr>
          <a:xfrm flipV="1">
            <a:off x="6255024" y="1752718"/>
            <a:ext cx="1" cy="312964"/>
          </a:xfrm>
          <a:prstGeom prst="straightConnector1">
            <a:avLst/>
          </a:prstGeom>
          <a:ln w="57150">
            <a:solidFill>
              <a:schemeClr val="tx1"/>
            </a:solidFill>
            <a:tailEnd type="triangle"/>
          </a:ln>
        </p:spPr>
        <p:style>
          <a:lnRef idx="3">
            <a:schemeClr val="accent2"/>
          </a:lnRef>
          <a:fillRef idx="0">
            <a:schemeClr val="accent2"/>
          </a:fillRef>
          <a:effectRef idx="2">
            <a:schemeClr val="accent2"/>
          </a:effectRef>
          <a:fontRef idx="minor">
            <a:schemeClr val="tx1"/>
          </a:fontRef>
        </p:style>
      </p:cxnSp>
      <p:sp>
        <p:nvSpPr>
          <p:cNvPr id="23" name="Rectangular Callout 22"/>
          <p:cNvSpPr/>
          <p:nvPr/>
        </p:nvSpPr>
        <p:spPr>
          <a:xfrm>
            <a:off x="9303027" y="1325544"/>
            <a:ext cx="2023672" cy="674557"/>
          </a:xfrm>
          <a:prstGeom prst="wedgeRectCallout">
            <a:avLst>
              <a:gd name="adj1" fmla="val -37870"/>
              <a:gd name="adj2" fmla="val 81160"/>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a:solidFill>
                  <a:schemeClr val="tx1"/>
                </a:solidFill>
              </a:rPr>
              <a:t>Opinionated in single struct key</a:t>
            </a:r>
          </a:p>
        </p:txBody>
      </p:sp>
      <p:sp>
        <p:nvSpPr>
          <p:cNvPr id="24" name="TextBox 23"/>
          <p:cNvSpPr txBox="1"/>
          <p:nvPr/>
        </p:nvSpPr>
        <p:spPr>
          <a:xfrm flipH="1">
            <a:off x="7715888" y="3063477"/>
            <a:ext cx="2460717" cy="369332"/>
          </a:xfrm>
          <a:prstGeom prst="rect">
            <a:avLst/>
          </a:prstGeom>
          <a:noFill/>
        </p:spPr>
        <p:txBody>
          <a:bodyPr wrap="square" rtlCol="0">
            <a:spAutoFit/>
          </a:bodyPr>
          <a:lstStyle/>
          <a:p>
            <a:r>
              <a:rPr lang="en-US" b="1" dirty="0">
                <a:latin typeface="Courier New" panose="02070309020205020404" pitchFamily="49" charset="0"/>
                <a:cs typeface="Courier New" panose="02070309020205020404" pitchFamily="49" charset="0"/>
              </a:rPr>
              <a:t>&lt;...</a:t>
            </a:r>
            <a:r>
              <a:rPr lang="en-US" b="1" dirty="0" err="1">
                <a:latin typeface="Courier New" panose="02070309020205020404" pitchFamily="49" charset="0"/>
                <a:cs typeface="Courier New" panose="02070309020205020404" pitchFamily="49" charset="0"/>
              </a:rPr>
              <a:t>TEntity</a:t>
            </a:r>
            <a:r>
              <a:rPr lang="en-US" b="1" dirty="0">
                <a:latin typeface="Courier New" panose="02070309020205020404" pitchFamily="49" charset="0"/>
                <a:cs typeface="Courier New" panose="02070309020205020404" pitchFamily="49" charset="0"/>
              </a:rPr>
              <a:t>&gt;</a:t>
            </a:r>
          </a:p>
        </p:txBody>
      </p:sp>
      <p:sp>
        <p:nvSpPr>
          <p:cNvPr id="25" name="TextBox 24"/>
          <p:cNvSpPr txBox="1"/>
          <p:nvPr/>
        </p:nvSpPr>
        <p:spPr>
          <a:xfrm flipH="1">
            <a:off x="7715887" y="3951755"/>
            <a:ext cx="2460717" cy="369332"/>
          </a:xfrm>
          <a:prstGeom prst="rect">
            <a:avLst/>
          </a:prstGeom>
          <a:noFill/>
        </p:spPr>
        <p:txBody>
          <a:bodyPr wrap="square" rtlCol="0">
            <a:spAutoFit/>
          </a:bodyPr>
          <a:lstStyle/>
          <a:p>
            <a:r>
              <a:rPr lang="en-US" b="1" dirty="0">
                <a:latin typeface="Courier New" panose="02070309020205020404" pitchFamily="49" charset="0"/>
                <a:cs typeface="Courier New" panose="02070309020205020404" pitchFamily="49" charset="0"/>
              </a:rPr>
              <a:t>&lt;... </a:t>
            </a:r>
            <a:r>
              <a:rPr lang="en-US" b="1" dirty="0" err="1">
                <a:latin typeface="Courier New" panose="02070309020205020404" pitchFamily="49" charset="0"/>
                <a:cs typeface="Courier New" panose="02070309020205020404" pitchFamily="49" charset="0"/>
              </a:rPr>
              <a:t>TDbContext</a:t>
            </a:r>
            <a:r>
              <a:rPr lang="en-US" b="1" dirty="0">
                <a:latin typeface="Courier New" panose="02070309020205020404" pitchFamily="49" charset="0"/>
                <a:cs typeface="Courier New" panose="02070309020205020404" pitchFamily="49" charset="0"/>
              </a:rPr>
              <a:t>&gt;</a:t>
            </a:r>
          </a:p>
        </p:txBody>
      </p:sp>
      <p:sp>
        <p:nvSpPr>
          <p:cNvPr id="26" name="Rectangular Callout 25"/>
          <p:cNvSpPr/>
          <p:nvPr/>
        </p:nvSpPr>
        <p:spPr>
          <a:xfrm>
            <a:off x="1223329" y="802247"/>
            <a:ext cx="3087973" cy="778129"/>
          </a:xfrm>
          <a:prstGeom prst="wedgeRectCallout">
            <a:avLst>
              <a:gd name="adj1" fmla="val 68487"/>
              <a:gd name="adj2" fmla="val 137631"/>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Abstract Get, </a:t>
            </a:r>
            <a:r>
              <a:rPr lang="en-US" dirty="0" err="1"/>
              <a:t>GetAll</a:t>
            </a:r>
            <a:r>
              <a:rPr lang="en-US" dirty="0"/>
              <a:t>, Create, Update, Delete</a:t>
            </a:r>
          </a:p>
        </p:txBody>
      </p:sp>
      <p:sp>
        <p:nvSpPr>
          <p:cNvPr id="27" name="Rectangular Callout 26"/>
          <p:cNvSpPr/>
          <p:nvPr/>
        </p:nvSpPr>
        <p:spPr>
          <a:xfrm>
            <a:off x="1223329" y="2250347"/>
            <a:ext cx="3087973" cy="997796"/>
          </a:xfrm>
          <a:prstGeom prst="wedgeRectCallout">
            <a:avLst>
              <a:gd name="adj1" fmla="val 69215"/>
              <a:gd name="adj2" fmla="val 35954"/>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Abstract </a:t>
            </a:r>
            <a:r>
              <a:rPr lang="en-US" dirty="0" err="1"/>
              <a:t>GetWhere</a:t>
            </a:r>
            <a:r>
              <a:rPr lang="en-US" dirty="0"/>
              <a:t>, </a:t>
            </a:r>
            <a:r>
              <a:rPr lang="en-US" dirty="0" err="1"/>
              <a:t>GetAllWhere</a:t>
            </a:r>
            <a:endParaRPr lang="en-US" dirty="0"/>
          </a:p>
          <a:p>
            <a:pPr algn="ctr"/>
            <a:r>
              <a:rPr lang="en-US" dirty="0"/>
              <a:t>Func properties Map…</a:t>
            </a:r>
          </a:p>
        </p:txBody>
      </p:sp>
      <p:sp>
        <p:nvSpPr>
          <p:cNvPr id="28" name="Rectangular Callout 27"/>
          <p:cNvSpPr/>
          <p:nvPr/>
        </p:nvSpPr>
        <p:spPr>
          <a:xfrm>
            <a:off x="1223328" y="3608462"/>
            <a:ext cx="3087973" cy="997796"/>
          </a:xfrm>
          <a:prstGeom prst="wedgeRectCallout">
            <a:avLst>
              <a:gd name="adj1" fmla="val 69215"/>
              <a:gd name="adj2" fmla="val -11369"/>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Implementation of all</a:t>
            </a:r>
            <a:br>
              <a:rPr lang="en-US" dirty="0"/>
            </a:br>
            <a:r>
              <a:rPr lang="en-US" b="1" dirty="0"/>
              <a:t>except </a:t>
            </a:r>
            <a:r>
              <a:rPr lang="en-US" dirty="0"/>
              <a:t>mapping</a:t>
            </a:r>
          </a:p>
        </p:txBody>
      </p:sp>
      <p:sp>
        <p:nvSpPr>
          <p:cNvPr id="29" name="Rectangular Callout 28"/>
          <p:cNvSpPr/>
          <p:nvPr/>
        </p:nvSpPr>
        <p:spPr>
          <a:xfrm>
            <a:off x="1223328" y="4966577"/>
            <a:ext cx="3087973" cy="997796"/>
          </a:xfrm>
          <a:prstGeom prst="wedgeRectCallout">
            <a:avLst>
              <a:gd name="adj1" fmla="val 68001"/>
              <a:gd name="adj2" fmla="val -43669"/>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Specific mapping and key definitions</a:t>
            </a:r>
          </a:p>
        </p:txBody>
      </p:sp>
      <p:sp>
        <p:nvSpPr>
          <p:cNvPr id="2" name="TextBox 1">
            <a:extLst>
              <a:ext uri="{FF2B5EF4-FFF2-40B4-BE49-F238E27FC236}">
                <a16:creationId xmlns:a16="http://schemas.microsoft.com/office/drawing/2014/main" id="{0CD59AEA-7922-4BB8-9173-B281A00DEE46}"/>
              </a:ext>
            </a:extLst>
          </p:cNvPr>
          <p:cNvSpPr txBox="1"/>
          <p:nvPr/>
        </p:nvSpPr>
        <p:spPr>
          <a:xfrm>
            <a:off x="9581019" y="2986533"/>
            <a:ext cx="2389308" cy="523220"/>
          </a:xfrm>
          <a:prstGeom prst="rect">
            <a:avLst/>
          </a:prstGeom>
          <a:noFill/>
        </p:spPr>
        <p:txBody>
          <a:bodyPr wrap="none" rtlCol="0">
            <a:spAutoFit/>
          </a:bodyPr>
          <a:lstStyle/>
          <a:p>
            <a:r>
              <a:rPr lang="en-US" sz="2800" dirty="0">
                <a:solidFill>
                  <a:srgbClr val="C00000"/>
                </a:solidFill>
                <a:latin typeface="Forte" panose="03060902040502070203" pitchFamily="66" charset="0"/>
              </a:rPr>
              <a:t>Can do JSON!</a:t>
            </a:r>
          </a:p>
        </p:txBody>
      </p:sp>
    </p:spTree>
    <p:extLst>
      <p:ext uri="{BB962C8B-B14F-4D97-AF65-F5344CB8AC3E}">
        <p14:creationId xmlns:p14="http://schemas.microsoft.com/office/powerpoint/2010/main" val="3186398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 Placeholder 4"/>
          <p:cNvSpPr>
            <a:spLocks noGrp="1"/>
          </p:cNvSpPr>
          <p:nvPr>
            <p:ph type="body" idx="1"/>
          </p:nvPr>
        </p:nvSpPr>
        <p:spPr>
          <a:xfrm>
            <a:off x="6808054" y="4464911"/>
            <a:ext cx="4469546" cy="932280"/>
          </a:xfrm>
        </p:spPr>
        <p:txBody>
          <a:bodyPr/>
          <a:lstStyle/>
          <a:p>
            <a:r>
              <a:rPr lang="en-US" dirty="0"/>
              <a:t>How this works in an application</a:t>
            </a:r>
          </a:p>
          <a:p>
            <a:endParaRPr lang="en-US" dirty="0"/>
          </a:p>
        </p:txBody>
      </p:sp>
      <p:sp>
        <p:nvSpPr>
          <p:cNvPr id="4" name="Title 3"/>
          <p:cNvSpPr>
            <a:spLocks noGrp="1"/>
          </p:cNvSpPr>
          <p:nvPr>
            <p:ph type="title"/>
          </p:nvPr>
        </p:nvSpPr>
        <p:spPr>
          <a:xfrm>
            <a:off x="768096" y="2831592"/>
            <a:ext cx="10363200" cy="762000"/>
          </a:xfrm>
        </p:spPr>
        <p:txBody>
          <a:bodyPr>
            <a:normAutofit fontScale="90000"/>
          </a:bodyPr>
          <a:lstStyle/>
          <a:p>
            <a:r>
              <a:rPr lang="en-US" sz="13800" dirty="0"/>
              <a:t>Demo!</a:t>
            </a:r>
          </a:p>
        </p:txBody>
      </p:sp>
    </p:spTree>
    <p:extLst>
      <p:ext uri="{BB962C8B-B14F-4D97-AF65-F5344CB8AC3E}">
        <p14:creationId xmlns:p14="http://schemas.microsoft.com/office/powerpoint/2010/main" val="257225592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5D348C-371F-4444-A337-EF5718BC7E26}"/>
              </a:ext>
            </a:extLst>
          </p:cNvPr>
          <p:cNvSpPr>
            <a:spLocks noGrp="1"/>
          </p:cNvSpPr>
          <p:nvPr>
            <p:ph type="title"/>
          </p:nvPr>
        </p:nvSpPr>
        <p:spPr/>
        <p:txBody>
          <a:bodyPr/>
          <a:lstStyle/>
          <a:p>
            <a:r>
              <a:rPr lang="en-US" dirty="0"/>
              <a:t>Recap</a:t>
            </a:r>
          </a:p>
        </p:txBody>
      </p:sp>
      <p:sp>
        <p:nvSpPr>
          <p:cNvPr id="3" name="Text Placeholder 2">
            <a:extLst>
              <a:ext uri="{FF2B5EF4-FFF2-40B4-BE49-F238E27FC236}">
                <a16:creationId xmlns:a16="http://schemas.microsoft.com/office/drawing/2014/main" id="{054AB21F-CDFA-4EDC-B56F-908A75EAA27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16195647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22B109C-5D43-4DBC-BF14-0D738F453105}"/>
              </a:ext>
            </a:extLst>
          </p:cNvPr>
          <p:cNvSpPr>
            <a:spLocks noGrp="1"/>
          </p:cNvSpPr>
          <p:nvPr>
            <p:ph idx="4294967295"/>
          </p:nvPr>
        </p:nvSpPr>
        <p:spPr>
          <a:xfrm>
            <a:off x="1025650" y="449840"/>
            <a:ext cx="5304725" cy="2127851"/>
          </a:xfrm>
        </p:spPr>
        <p:txBody>
          <a:bodyPr>
            <a:normAutofit/>
          </a:bodyPr>
          <a:lstStyle/>
          <a:p>
            <a:r>
              <a:rPr lang="en-US" sz="2400" dirty="0"/>
              <a:t>We have a desire for functional</a:t>
            </a:r>
          </a:p>
          <a:p>
            <a:r>
              <a:rPr lang="en-US" sz="2400" dirty="0"/>
              <a:t>Functional includes cultural change</a:t>
            </a:r>
          </a:p>
          <a:p>
            <a:r>
              <a:rPr lang="en-US" sz="2400" dirty="0"/>
              <a:t>Fashion can add real value, or not</a:t>
            </a:r>
          </a:p>
        </p:txBody>
      </p:sp>
      <p:sp>
        <p:nvSpPr>
          <p:cNvPr id="7" name="Right Brace 6">
            <a:extLst>
              <a:ext uri="{FF2B5EF4-FFF2-40B4-BE49-F238E27FC236}">
                <a16:creationId xmlns:a16="http://schemas.microsoft.com/office/drawing/2014/main" id="{393732D9-DC3D-4A4B-B38E-883F8989E483}"/>
              </a:ext>
            </a:extLst>
          </p:cNvPr>
          <p:cNvSpPr/>
          <p:nvPr/>
        </p:nvSpPr>
        <p:spPr>
          <a:xfrm>
            <a:off x="6184668" y="465594"/>
            <a:ext cx="390718" cy="1218569"/>
          </a:xfrm>
          <a:prstGeom prst="rightBrace">
            <a:avLst>
              <a:gd name="adj1" fmla="val 26443"/>
              <a:gd name="adj2" fmla="val 50909"/>
            </a:avLst>
          </a:prstGeom>
          <a:ln w="76200"/>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a:p>
        </p:txBody>
      </p:sp>
      <p:sp>
        <p:nvSpPr>
          <p:cNvPr id="6" name="Content Placeholder 4">
            <a:extLst>
              <a:ext uri="{FF2B5EF4-FFF2-40B4-BE49-F238E27FC236}">
                <a16:creationId xmlns:a16="http://schemas.microsoft.com/office/drawing/2014/main" id="{C8850E33-094F-4143-B859-4B0D7748DD79}"/>
              </a:ext>
            </a:extLst>
          </p:cNvPr>
          <p:cNvSpPr txBox="1">
            <a:spLocks/>
          </p:cNvSpPr>
          <p:nvPr/>
        </p:nvSpPr>
        <p:spPr>
          <a:xfrm>
            <a:off x="6690030" y="848563"/>
            <a:ext cx="3829595" cy="1218569"/>
          </a:xfrm>
          <a:prstGeom prst="rect">
            <a:avLst/>
          </a:prstGeom>
          <a:solidFill>
            <a:schemeClr val="bg1"/>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Explore and experiment</a:t>
            </a:r>
          </a:p>
        </p:txBody>
      </p:sp>
      <p:grpSp>
        <p:nvGrpSpPr>
          <p:cNvPr id="2" name="Group 1">
            <a:extLst>
              <a:ext uri="{FF2B5EF4-FFF2-40B4-BE49-F238E27FC236}">
                <a16:creationId xmlns:a16="http://schemas.microsoft.com/office/drawing/2014/main" id="{2DCF10CB-BE79-4DB0-AB6A-228B87EE35EE}"/>
              </a:ext>
            </a:extLst>
          </p:cNvPr>
          <p:cNvGrpSpPr/>
          <p:nvPr/>
        </p:nvGrpSpPr>
        <p:grpSpPr>
          <a:xfrm>
            <a:off x="297626" y="2055829"/>
            <a:ext cx="5738871" cy="1015663"/>
            <a:chOff x="1198830" y="1768908"/>
            <a:chExt cx="13406415" cy="2668591"/>
          </a:xfrm>
        </p:grpSpPr>
        <p:pic>
          <p:nvPicPr>
            <p:cNvPr id="8" name="Content Placeholder 4">
              <a:extLst>
                <a:ext uri="{FF2B5EF4-FFF2-40B4-BE49-F238E27FC236}">
                  <a16:creationId xmlns:a16="http://schemas.microsoft.com/office/drawing/2014/main" id="{998E0272-1D4B-44CC-A2EB-C8D73588BA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01874" y="2140686"/>
              <a:ext cx="2261740" cy="1995653"/>
            </a:xfrm>
            <a:prstGeom prst="rect">
              <a:avLst/>
            </a:prstGeom>
          </p:spPr>
        </p:pic>
        <p:sp>
          <p:nvSpPr>
            <p:cNvPr id="10" name="TextBox 9">
              <a:extLst>
                <a:ext uri="{FF2B5EF4-FFF2-40B4-BE49-F238E27FC236}">
                  <a16:creationId xmlns:a16="http://schemas.microsoft.com/office/drawing/2014/main" id="{9233CA13-9E32-43A1-A637-C96CD5CFB9E8}"/>
                </a:ext>
              </a:extLst>
            </p:cNvPr>
            <p:cNvSpPr txBox="1"/>
            <p:nvPr/>
          </p:nvSpPr>
          <p:spPr>
            <a:xfrm>
              <a:off x="1198830" y="1768908"/>
              <a:ext cx="2285036" cy="2668591"/>
            </a:xfrm>
            <a:prstGeom prst="rect">
              <a:avLst/>
            </a:prstGeom>
            <a:noFill/>
          </p:spPr>
          <p:txBody>
            <a:bodyPr wrap="none" rtlCol="0">
              <a:spAutoFit/>
            </a:bodyPr>
            <a:lstStyle/>
            <a:p>
              <a:r>
                <a:rPr lang="en-US" sz="6000" dirty="0"/>
                <a:t>C#</a:t>
              </a:r>
            </a:p>
          </p:txBody>
        </p:sp>
        <p:sp>
          <p:nvSpPr>
            <p:cNvPr id="11" name="TextBox 10">
              <a:extLst>
                <a:ext uri="{FF2B5EF4-FFF2-40B4-BE49-F238E27FC236}">
                  <a16:creationId xmlns:a16="http://schemas.microsoft.com/office/drawing/2014/main" id="{04220A03-9615-4A3B-AA44-F0CCF4F43644}"/>
                </a:ext>
              </a:extLst>
            </p:cNvPr>
            <p:cNvSpPr txBox="1"/>
            <p:nvPr/>
          </p:nvSpPr>
          <p:spPr>
            <a:xfrm>
              <a:off x="6495548" y="2395683"/>
              <a:ext cx="8109697" cy="1374728"/>
            </a:xfrm>
            <a:prstGeom prst="rect">
              <a:avLst/>
            </a:prstGeom>
            <a:noFill/>
          </p:spPr>
          <p:txBody>
            <a:bodyPr wrap="square" rtlCol="0">
              <a:spAutoFit/>
            </a:bodyPr>
            <a:lstStyle/>
            <a:p>
              <a:r>
                <a:rPr lang="en-US" sz="2800" dirty="0"/>
                <a:t>Functional techniques</a:t>
              </a:r>
            </a:p>
          </p:txBody>
        </p:sp>
      </p:grpSp>
      <p:sp>
        <p:nvSpPr>
          <p:cNvPr id="9" name="Content Placeholder 4">
            <a:extLst>
              <a:ext uri="{FF2B5EF4-FFF2-40B4-BE49-F238E27FC236}">
                <a16:creationId xmlns:a16="http://schemas.microsoft.com/office/drawing/2014/main" id="{27844A34-9BF2-481F-9757-83AF1F592A4C}"/>
              </a:ext>
            </a:extLst>
          </p:cNvPr>
          <p:cNvSpPr txBox="1">
            <a:spLocks/>
          </p:cNvSpPr>
          <p:nvPr/>
        </p:nvSpPr>
        <p:spPr>
          <a:xfrm>
            <a:off x="2837709" y="3047105"/>
            <a:ext cx="2942321" cy="1147996"/>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Pattern matching</a:t>
            </a:r>
          </a:p>
          <a:p>
            <a:r>
              <a:rPr lang="en-US" sz="2400" dirty="0"/>
              <a:t>Generic hierarchies</a:t>
            </a:r>
          </a:p>
          <a:p>
            <a:r>
              <a:rPr lang="en-US" sz="2400" dirty="0"/>
              <a:t>And much more</a:t>
            </a:r>
          </a:p>
        </p:txBody>
      </p:sp>
      <p:grpSp>
        <p:nvGrpSpPr>
          <p:cNvPr id="3" name="Group 2">
            <a:extLst>
              <a:ext uri="{FF2B5EF4-FFF2-40B4-BE49-F238E27FC236}">
                <a16:creationId xmlns:a16="http://schemas.microsoft.com/office/drawing/2014/main" id="{E8D9E18B-5D6D-47AA-83CF-B32ECB61E1E7}"/>
              </a:ext>
            </a:extLst>
          </p:cNvPr>
          <p:cNvGrpSpPr/>
          <p:nvPr/>
        </p:nvGrpSpPr>
        <p:grpSpPr>
          <a:xfrm flipH="1">
            <a:off x="-722713" y="3395999"/>
            <a:ext cx="3556026" cy="1888034"/>
            <a:chOff x="-203227" y="446239"/>
            <a:chExt cx="11358667" cy="6269251"/>
          </a:xfrm>
        </p:grpSpPr>
        <p:grpSp>
          <p:nvGrpSpPr>
            <p:cNvPr id="12" name="Group 11">
              <a:extLst>
                <a:ext uri="{FF2B5EF4-FFF2-40B4-BE49-F238E27FC236}">
                  <a16:creationId xmlns:a16="http://schemas.microsoft.com/office/drawing/2014/main" id="{DFF3FFDA-0D15-43CD-A9D8-747A72065701}"/>
                </a:ext>
              </a:extLst>
            </p:cNvPr>
            <p:cNvGrpSpPr/>
            <p:nvPr/>
          </p:nvGrpSpPr>
          <p:grpSpPr>
            <a:xfrm>
              <a:off x="1943560" y="446239"/>
              <a:ext cx="4014269" cy="2906561"/>
              <a:chOff x="1516466" y="169148"/>
              <a:chExt cx="9071212" cy="6519703"/>
            </a:xfrm>
          </p:grpSpPr>
          <p:sp>
            <p:nvSpPr>
              <p:cNvPr id="13" name="Oval 12">
                <a:extLst>
                  <a:ext uri="{FF2B5EF4-FFF2-40B4-BE49-F238E27FC236}">
                    <a16:creationId xmlns:a16="http://schemas.microsoft.com/office/drawing/2014/main" id="{98EC9DED-34B6-4A99-A150-488E40A328DD}"/>
                  </a:ext>
                </a:extLst>
              </p:cNvPr>
              <p:cNvSpPr/>
              <p:nvPr/>
            </p:nvSpPr>
            <p:spPr>
              <a:xfrm>
                <a:off x="2540735" y="169148"/>
                <a:ext cx="7110529" cy="6519703"/>
              </a:xfrm>
              <a:prstGeom prst="ellipse">
                <a:avLst/>
              </a:prstGeom>
            </p:spPr>
            <p:style>
              <a:lnRef idx="2">
                <a:schemeClr val="lt1">
                  <a:hueOff val="0"/>
                  <a:satOff val="0"/>
                  <a:lumOff val="0"/>
                  <a:alphaOff val="0"/>
                </a:schemeClr>
              </a:lnRef>
              <a:fillRef idx="1">
                <a:schemeClr val="accent4">
                  <a:hueOff val="10395692"/>
                  <a:satOff val="-47968"/>
                  <a:lumOff val="1765"/>
                  <a:alphaOff val="0"/>
                </a:schemeClr>
              </a:fillRef>
              <a:effectRef idx="0">
                <a:schemeClr val="accent4">
                  <a:hueOff val="10395692"/>
                  <a:satOff val="-47968"/>
                  <a:lumOff val="1765"/>
                  <a:alphaOff val="0"/>
                </a:schemeClr>
              </a:effectRef>
              <a:fontRef idx="minor">
                <a:schemeClr val="lt1"/>
              </a:fontRef>
            </p:style>
          </p:sp>
          <p:sp>
            <p:nvSpPr>
              <p:cNvPr id="14" name="Oval 13">
                <a:extLst>
                  <a:ext uri="{FF2B5EF4-FFF2-40B4-BE49-F238E27FC236}">
                    <a16:creationId xmlns:a16="http://schemas.microsoft.com/office/drawing/2014/main" id="{46E0B648-1FE7-4FBE-B982-A0F1F85BEE9E}"/>
                  </a:ext>
                </a:extLst>
              </p:cNvPr>
              <p:cNvSpPr/>
              <p:nvPr/>
            </p:nvSpPr>
            <p:spPr>
              <a:xfrm>
                <a:off x="3477149" y="1107080"/>
                <a:ext cx="5237702" cy="4643839"/>
              </a:xfrm>
              <a:prstGeom prst="ellipse">
                <a:avLst/>
              </a:prstGeom>
            </p:spPr>
            <p:style>
              <a:lnRef idx="2">
                <a:schemeClr val="lt1">
                  <a:hueOff val="0"/>
                  <a:satOff val="0"/>
                  <a:lumOff val="0"/>
                  <a:alphaOff val="0"/>
                </a:schemeClr>
              </a:lnRef>
              <a:fillRef idx="1">
                <a:schemeClr val="accent4">
                  <a:hueOff val="5197846"/>
                  <a:satOff val="-23984"/>
                  <a:lumOff val="883"/>
                  <a:alphaOff val="0"/>
                </a:schemeClr>
              </a:fillRef>
              <a:effectRef idx="0">
                <a:schemeClr val="accent4">
                  <a:hueOff val="5197846"/>
                  <a:satOff val="-23984"/>
                  <a:lumOff val="883"/>
                  <a:alphaOff val="0"/>
                </a:schemeClr>
              </a:effectRef>
              <a:fontRef idx="minor">
                <a:schemeClr val="lt1"/>
              </a:fontRef>
            </p:style>
            <p:txBody>
              <a:bodyPr anchor="ctr"/>
              <a:lstStyle/>
              <a:p>
                <a:pPr algn="ctr"/>
                <a:r>
                  <a:rPr lang="en-US" sz="1300" dirty="0">
                    <a:solidFill>
                      <a:schemeClr val="tx1"/>
                    </a:solidFill>
                  </a:rPr>
                  <a:t>Pure</a:t>
                </a:r>
              </a:p>
            </p:txBody>
          </p:sp>
          <p:sp>
            <p:nvSpPr>
              <p:cNvPr id="15" name="Arrow: Up-Down 14">
                <a:extLst>
                  <a:ext uri="{FF2B5EF4-FFF2-40B4-BE49-F238E27FC236}">
                    <a16:creationId xmlns:a16="http://schemas.microsoft.com/office/drawing/2014/main" id="{4C8201F3-93F5-43D5-A9BC-E8C9F476A700}"/>
                  </a:ext>
                </a:extLst>
              </p:cNvPr>
              <p:cNvSpPr/>
              <p:nvPr/>
            </p:nvSpPr>
            <p:spPr>
              <a:xfrm rot="5400000">
                <a:off x="8699677" y="2061928"/>
                <a:ext cx="1041859" cy="2734143"/>
              </a:xfrm>
              <a:prstGeom prst="upDown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050"/>
              </a:p>
            </p:txBody>
          </p:sp>
          <p:sp>
            <p:nvSpPr>
              <p:cNvPr id="16" name="Arrow: Up-Down 15">
                <a:extLst>
                  <a:ext uri="{FF2B5EF4-FFF2-40B4-BE49-F238E27FC236}">
                    <a16:creationId xmlns:a16="http://schemas.microsoft.com/office/drawing/2014/main" id="{790E7E50-98BA-4DA5-8BCC-63729289E42E}"/>
                  </a:ext>
                </a:extLst>
              </p:cNvPr>
              <p:cNvSpPr/>
              <p:nvPr/>
            </p:nvSpPr>
            <p:spPr>
              <a:xfrm rot="5400000">
                <a:off x="2362608" y="2061928"/>
                <a:ext cx="1041859" cy="2734143"/>
              </a:xfrm>
              <a:prstGeom prst="upDown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050"/>
              </a:p>
            </p:txBody>
          </p:sp>
        </p:grpSp>
        <p:grpSp>
          <p:nvGrpSpPr>
            <p:cNvPr id="17" name="Group 16">
              <a:extLst>
                <a:ext uri="{FF2B5EF4-FFF2-40B4-BE49-F238E27FC236}">
                  <a16:creationId xmlns:a16="http://schemas.microsoft.com/office/drawing/2014/main" id="{3C48A720-C7E5-4617-BD83-98C35D481D39}"/>
                </a:ext>
              </a:extLst>
            </p:cNvPr>
            <p:cNvGrpSpPr/>
            <p:nvPr/>
          </p:nvGrpSpPr>
          <p:grpSpPr>
            <a:xfrm>
              <a:off x="-203227" y="3411761"/>
              <a:ext cx="4337477" cy="3303729"/>
              <a:chOff x="1516466" y="169148"/>
              <a:chExt cx="9071212" cy="6519703"/>
            </a:xfrm>
          </p:grpSpPr>
          <p:sp>
            <p:nvSpPr>
              <p:cNvPr id="18" name="Oval 17">
                <a:extLst>
                  <a:ext uri="{FF2B5EF4-FFF2-40B4-BE49-F238E27FC236}">
                    <a16:creationId xmlns:a16="http://schemas.microsoft.com/office/drawing/2014/main" id="{1BB0FBD2-1741-4373-AA0A-18EE02400BD7}"/>
                  </a:ext>
                </a:extLst>
              </p:cNvPr>
              <p:cNvSpPr/>
              <p:nvPr/>
            </p:nvSpPr>
            <p:spPr>
              <a:xfrm>
                <a:off x="2540735" y="169148"/>
                <a:ext cx="7110529" cy="6519703"/>
              </a:xfrm>
              <a:prstGeom prst="ellipse">
                <a:avLst/>
              </a:prstGeom>
            </p:spPr>
            <p:style>
              <a:lnRef idx="2">
                <a:schemeClr val="lt1">
                  <a:hueOff val="0"/>
                  <a:satOff val="0"/>
                  <a:lumOff val="0"/>
                  <a:alphaOff val="0"/>
                </a:schemeClr>
              </a:lnRef>
              <a:fillRef idx="1">
                <a:schemeClr val="accent4">
                  <a:hueOff val="10395692"/>
                  <a:satOff val="-47968"/>
                  <a:lumOff val="1765"/>
                  <a:alphaOff val="0"/>
                </a:schemeClr>
              </a:fillRef>
              <a:effectRef idx="0">
                <a:schemeClr val="accent4">
                  <a:hueOff val="10395692"/>
                  <a:satOff val="-47968"/>
                  <a:lumOff val="1765"/>
                  <a:alphaOff val="0"/>
                </a:schemeClr>
              </a:effectRef>
              <a:fontRef idx="minor">
                <a:schemeClr val="lt1"/>
              </a:fontRef>
            </p:style>
          </p:sp>
          <p:sp>
            <p:nvSpPr>
              <p:cNvPr id="19" name="Oval 18">
                <a:extLst>
                  <a:ext uri="{FF2B5EF4-FFF2-40B4-BE49-F238E27FC236}">
                    <a16:creationId xmlns:a16="http://schemas.microsoft.com/office/drawing/2014/main" id="{BF0B0879-9EE4-41FB-99E4-2E86E2A8B24B}"/>
                  </a:ext>
                </a:extLst>
              </p:cNvPr>
              <p:cNvSpPr/>
              <p:nvPr/>
            </p:nvSpPr>
            <p:spPr>
              <a:xfrm>
                <a:off x="3477149" y="1107080"/>
                <a:ext cx="5237702" cy="4643839"/>
              </a:xfrm>
              <a:prstGeom prst="ellipse">
                <a:avLst/>
              </a:prstGeom>
            </p:spPr>
            <p:style>
              <a:lnRef idx="2">
                <a:schemeClr val="lt1">
                  <a:hueOff val="0"/>
                  <a:satOff val="0"/>
                  <a:lumOff val="0"/>
                  <a:alphaOff val="0"/>
                </a:schemeClr>
              </a:lnRef>
              <a:fillRef idx="1">
                <a:schemeClr val="accent4">
                  <a:hueOff val="5197846"/>
                  <a:satOff val="-23984"/>
                  <a:lumOff val="883"/>
                  <a:alphaOff val="0"/>
                </a:schemeClr>
              </a:fillRef>
              <a:effectRef idx="0">
                <a:schemeClr val="accent4">
                  <a:hueOff val="5197846"/>
                  <a:satOff val="-23984"/>
                  <a:lumOff val="883"/>
                  <a:alphaOff val="0"/>
                </a:schemeClr>
              </a:effectRef>
              <a:fontRef idx="minor">
                <a:schemeClr val="lt1"/>
              </a:fontRef>
            </p:style>
            <p:txBody>
              <a:bodyPr anchor="ctr"/>
              <a:lstStyle/>
              <a:p>
                <a:pPr algn="ctr"/>
                <a:r>
                  <a:rPr lang="en-US" sz="1500" dirty="0">
                    <a:solidFill>
                      <a:schemeClr val="tx1"/>
                    </a:solidFill>
                  </a:rPr>
                  <a:t>Pure</a:t>
                </a:r>
              </a:p>
            </p:txBody>
          </p:sp>
          <p:sp>
            <p:nvSpPr>
              <p:cNvPr id="20" name="Arrow: Up-Down 19">
                <a:extLst>
                  <a:ext uri="{FF2B5EF4-FFF2-40B4-BE49-F238E27FC236}">
                    <a16:creationId xmlns:a16="http://schemas.microsoft.com/office/drawing/2014/main" id="{2DA60F84-B468-41E9-AB79-033F6A002F70}"/>
                  </a:ext>
                </a:extLst>
              </p:cNvPr>
              <p:cNvSpPr/>
              <p:nvPr/>
            </p:nvSpPr>
            <p:spPr>
              <a:xfrm rot="5400000">
                <a:off x="8699677" y="2061928"/>
                <a:ext cx="1041859" cy="2734143"/>
              </a:xfrm>
              <a:prstGeom prst="upDown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050"/>
              </a:p>
            </p:txBody>
          </p:sp>
          <p:sp>
            <p:nvSpPr>
              <p:cNvPr id="21" name="Arrow: Up-Down 20">
                <a:extLst>
                  <a:ext uri="{FF2B5EF4-FFF2-40B4-BE49-F238E27FC236}">
                    <a16:creationId xmlns:a16="http://schemas.microsoft.com/office/drawing/2014/main" id="{3FF55114-30DF-4BBB-B0E3-B801713AC1D4}"/>
                  </a:ext>
                </a:extLst>
              </p:cNvPr>
              <p:cNvSpPr/>
              <p:nvPr/>
            </p:nvSpPr>
            <p:spPr>
              <a:xfrm rot="5400000">
                <a:off x="2362608" y="2061928"/>
                <a:ext cx="1041859" cy="2734143"/>
              </a:xfrm>
              <a:prstGeom prst="upDown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050"/>
              </a:p>
            </p:txBody>
          </p:sp>
        </p:grpSp>
        <p:grpSp>
          <p:nvGrpSpPr>
            <p:cNvPr id="22" name="Group 21">
              <a:extLst>
                <a:ext uri="{FF2B5EF4-FFF2-40B4-BE49-F238E27FC236}">
                  <a16:creationId xmlns:a16="http://schemas.microsoft.com/office/drawing/2014/main" id="{94B5047B-54D0-4CDF-B81D-0A0B80D345D0}"/>
                </a:ext>
              </a:extLst>
            </p:cNvPr>
            <p:cNvGrpSpPr/>
            <p:nvPr/>
          </p:nvGrpSpPr>
          <p:grpSpPr>
            <a:xfrm>
              <a:off x="8008829" y="3187064"/>
              <a:ext cx="3146611" cy="2304878"/>
              <a:chOff x="1516466" y="169148"/>
              <a:chExt cx="9071212" cy="6519703"/>
            </a:xfrm>
          </p:grpSpPr>
          <p:sp>
            <p:nvSpPr>
              <p:cNvPr id="23" name="Oval 22">
                <a:extLst>
                  <a:ext uri="{FF2B5EF4-FFF2-40B4-BE49-F238E27FC236}">
                    <a16:creationId xmlns:a16="http://schemas.microsoft.com/office/drawing/2014/main" id="{DF504FB1-6E25-429F-85F5-C8315D3867F0}"/>
                  </a:ext>
                </a:extLst>
              </p:cNvPr>
              <p:cNvSpPr/>
              <p:nvPr/>
            </p:nvSpPr>
            <p:spPr>
              <a:xfrm>
                <a:off x="2540735" y="169148"/>
                <a:ext cx="7110529" cy="6519703"/>
              </a:xfrm>
              <a:prstGeom prst="ellipse">
                <a:avLst/>
              </a:prstGeom>
            </p:spPr>
            <p:style>
              <a:lnRef idx="2">
                <a:schemeClr val="lt1">
                  <a:hueOff val="0"/>
                  <a:satOff val="0"/>
                  <a:lumOff val="0"/>
                  <a:alphaOff val="0"/>
                </a:schemeClr>
              </a:lnRef>
              <a:fillRef idx="1">
                <a:schemeClr val="accent4">
                  <a:hueOff val="10395692"/>
                  <a:satOff val="-47968"/>
                  <a:lumOff val="1765"/>
                  <a:alphaOff val="0"/>
                </a:schemeClr>
              </a:fillRef>
              <a:effectRef idx="0">
                <a:schemeClr val="accent4">
                  <a:hueOff val="10395692"/>
                  <a:satOff val="-47968"/>
                  <a:lumOff val="1765"/>
                  <a:alphaOff val="0"/>
                </a:schemeClr>
              </a:effectRef>
              <a:fontRef idx="minor">
                <a:schemeClr val="lt1"/>
              </a:fontRef>
            </p:style>
          </p:sp>
          <p:sp>
            <p:nvSpPr>
              <p:cNvPr id="24" name="Oval 23">
                <a:extLst>
                  <a:ext uri="{FF2B5EF4-FFF2-40B4-BE49-F238E27FC236}">
                    <a16:creationId xmlns:a16="http://schemas.microsoft.com/office/drawing/2014/main" id="{F6F1D59C-069B-4BDC-9034-EFC4E0C85951}"/>
                  </a:ext>
                </a:extLst>
              </p:cNvPr>
              <p:cNvSpPr/>
              <p:nvPr/>
            </p:nvSpPr>
            <p:spPr>
              <a:xfrm>
                <a:off x="3477149" y="1107080"/>
                <a:ext cx="5237702" cy="4643839"/>
              </a:xfrm>
              <a:prstGeom prst="ellipse">
                <a:avLst/>
              </a:prstGeom>
            </p:spPr>
            <p:style>
              <a:lnRef idx="2">
                <a:schemeClr val="lt1">
                  <a:hueOff val="0"/>
                  <a:satOff val="0"/>
                  <a:lumOff val="0"/>
                  <a:alphaOff val="0"/>
                </a:schemeClr>
              </a:lnRef>
              <a:fillRef idx="1">
                <a:schemeClr val="accent4">
                  <a:hueOff val="5197846"/>
                  <a:satOff val="-23984"/>
                  <a:lumOff val="883"/>
                  <a:alphaOff val="0"/>
                </a:schemeClr>
              </a:fillRef>
              <a:effectRef idx="0">
                <a:schemeClr val="accent4">
                  <a:hueOff val="5197846"/>
                  <a:satOff val="-23984"/>
                  <a:lumOff val="883"/>
                  <a:alphaOff val="0"/>
                </a:schemeClr>
              </a:effectRef>
              <a:fontRef idx="minor">
                <a:schemeClr val="lt1"/>
              </a:fontRef>
            </p:style>
            <p:txBody>
              <a:bodyPr anchor="ctr"/>
              <a:lstStyle/>
              <a:p>
                <a:pPr algn="ctr"/>
                <a:r>
                  <a:rPr lang="en-US" sz="900" dirty="0">
                    <a:solidFill>
                      <a:schemeClr val="tx1"/>
                    </a:solidFill>
                  </a:rPr>
                  <a:t>Pure</a:t>
                </a:r>
              </a:p>
            </p:txBody>
          </p:sp>
          <p:sp>
            <p:nvSpPr>
              <p:cNvPr id="25" name="Arrow: Up-Down 24">
                <a:extLst>
                  <a:ext uri="{FF2B5EF4-FFF2-40B4-BE49-F238E27FC236}">
                    <a16:creationId xmlns:a16="http://schemas.microsoft.com/office/drawing/2014/main" id="{62A1A5CA-7FC6-4098-B6A4-051B331B37EA}"/>
                  </a:ext>
                </a:extLst>
              </p:cNvPr>
              <p:cNvSpPr/>
              <p:nvPr/>
            </p:nvSpPr>
            <p:spPr>
              <a:xfrm rot="5400000">
                <a:off x="8699677" y="2061928"/>
                <a:ext cx="1041859" cy="2734143"/>
              </a:xfrm>
              <a:prstGeom prst="upDown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050"/>
              </a:p>
            </p:txBody>
          </p:sp>
          <p:sp>
            <p:nvSpPr>
              <p:cNvPr id="26" name="Arrow: Up-Down 25">
                <a:extLst>
                  <a:ext uri="{FF2B5EF4-FFF2-40B4-BE49-F238E27FC236}">
                    <a16:creationId xmlns:a16="http://schemas.microsoft.com/office/drawing/2014/main" id="{FFE295E5-A548-4401-86FA-888DE814B8FA}"/>
                  </a:ext>
                </a:extLst>
              </p:cNvPr>
              <p:cNvSpPr/>
              <p:nvPr/>
            </p:nvSpPr>
            <p:spPr>
              <a:xfrm rot="5400000">
                <a:off x="2362608" y="2061928"/>
                <a:ext cx="1041859" cy="2734143"/>
              </a:xfrm>
              <a:prstGeom prst="upDown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050"/>
              </a:p>
            </p:txBody>
          </p:sp>
        </p:grpSp>
        <p:grpSp>
          <p:nvGrpSpPr>
            <p:cNvPr id="27" name="Group 26">
              <a:extLst>
                <a:ext uri="{FF2B5EF4-FFF2-40B4-BE49-F238E27FC236}">
                  <a16:creationId xmlns:a16="http://schemas.microsoft.com/office/drawing/2014/main" id="{83A71197-AC48-4823-BB33-83A2F38D1136}"/>
                </a:ext>
              </a:extLst>
            </p:cNvPr>
            <p:cNvGrpSpPr/>
            <p:nvPr/>
          </p:nvGrpSpPr>
          <p:grpSpPr>
            <a:xfrm>
              <a:off x="4961511" y="3989495"/>
              <a:ext cx="2559215" cy="1914303"/>
              <a:chOff x="1516466" y="169148"/>
              <a:chExt cx="9071212" cy="6519703"/>
            </a:xfrm>
          </p:grpSpPr>
          <p:sp>
            <p:nvSpPr>
              <p:cNvPr id="28" name="Oval 27">
                <a:extLst>
                  <a:ext uri="{FF2B5EF4-FFF2-40B4-BE49-F238E27FC236}">
                    <a16:creationId xmlns:a16="http://schemas.microsoft.com/office/drawing/2014/main" id="{C7203FEB-8C36-4316-9735-7C7A54D5F25A}"/>
                  </a:ext>
                </a:extLst>
              </p:cNvPr>
              <p:cNvSpPr/>
              <p:nvPr/>
            </p:nvSpPr>
            <p:spPr>
              <a:xfrm>
                <a:off x="2540735" y="169148"/>
                <a:ext cx="7110529" cy="6519703"/>
              </a:xfrm>
              <a:prstGeom prst="ellipse">
                <a:avLst/>
              </a:prstGeom>
            </p:spPr>
            <p:style>
              <a:lnRef idx="2">
                <a:schemeClr val="lt1">
                  <a:hueOff val="0"/>
                  <a:satOff val="0"/>
                  <a:lumOff val="0"/>
                  <a:alphaOff val="0"/>
                </a:schemeClr>
              </a:lnRef>
              <a:fillRef idx="1">
                <a:schemeClr val="accent4">
                  <a:hueOff val="10395692"/>
                  <a:satOff val="-47968"/>
                  <a:lumOff val="1765"/>
                  <a:alphaOff val="0"/>
                </a:schemeClr>
              </a:fillRef>
              <a:effectRef idx="0">
                <a:schemeClr val="accent4">
                  <a:hueOff val="10395692"/>
                  <a:satOff val="-47968"/>
                  <a:lumOff val="1765"/>
                  <a:alphaOff val="0"/>
                </a:schemeClr>
              </a:effectRef>
              <a:fontRef idx="minor">
                <a:schemeClr val="lt1"/>
              </a:fontRef>
            </p:style>
          </p:sp>
          <p:sp>
            <p:nvSpPr>
              <p:cNvPr id="29" name="Oval 28">
                <a:extLst>
                  <a:ext uri="{FF2B5EF4-FFF2-40B4-BE49-F238E27FC236}">
                    <a16:creationId xmlns:a16="http://schemas.microsoft.com/office/drawing/2014/main" id="{40E8BF41-1934-4B0F-96BB-0160A4C9E6EE}"/>
                  </a:ext>
                </a:extLst>
              </p:cNvPr>
              <p:cNvSpPr/>
              <p:nvPr/>
            </p:nvSpPr>
            <p:spPr>
              <a:xfrm>
                <a:off x="3477149" y="1107080"/>
                <a:ext cx="5237702" cy="4643839"/>
              </a:xfrm>
              <a:prstGeom prst="ellipse">
                <a:avLst/>
              </a:prstGeom>
            </p:spPr>
            <p:style>
              <a:lnRef idx="2">
                <a:schemeClr val="lt1">
                  <a:hueOff val="0"/>
                  <a:satOff val="0"/>
                  <a:lumOff val="0"/>
                  <a:alphaOff val="0"/>
                </a:schemeClr>
              </a:lnRef>
              <a:fillRef idx="1">
                <a:schemeClr val="accent4">
                  <a:hueOff val="5197846"/>
                  <a:satOff val="-23984"/>
                  <a:lumOff val="883"/>
                  <a:alphaOff val="0"/>
                </a:schemeClr>
              </a:fillRef>
              <a:effectRef idx="0">
                <a:schemeClr val="accent4">
                  <a:hueOff val="5197846"/>
                  <a:satOff val="-23984"/>
                  <a:lumOff val="883"/>
                  <a:alphaOff val="0"/>
                </a:schemeClr>
              </a:effectRef>
              <a:fontRef idx="minor">
                <a:schemeClr val="lt1"/>
              </a:fontRef>
            </p:style>
            <p:txBody>
              <a:bodyPr anchor="ctr"/>
              <a:lstStyle/>
              <a:p>
                <a:pPr algn="ctr"/>
                <a:r>
                  <a:rPr lang="en-US" sz="500" dirty="0">
                    <a:solidFill>
                      <a:schemeClr val="tx1"/>
                    </a:solidFill>
                  </a:rPr>
                  <a:t>Pure</a:t>
                </a:r>
              </a:p>
            </p:txBody>
          </p:sp>
          <p:sp>
            <p:nvSpPr>
              <p:cNvPr id="30" name="Arrow: Up-Down 29">
                <a:extLst>
                  <a:ext uri="{FF2B5EF4-FFF2-40B4-BE49-F238E27FC236}">
                    <a16:creationId xmlns:a16="http://schemas.microsoft.com/office/drawing/2014/main" id="{859CC54E-43DB-41FF-9FAB-0A2856A103A4}"/>
                  </a:ext>
                </a:extLst>
              </p:cNvPr>
              <p:cNvSpPr/>
              <p:nvPr/>
            </p:nvSpPr>
            <p:spPr>
              <a:xfrm rot="5400000">
                <a:off x="8699677" y="2061928"/>
                <a:ext cx="1041859" cy="2734143"/>
              </a:xfrm>
              <a:prstGeom prst="upDown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800"/>
              </a:p>
            </p:txBody>
          </p:sp>
          <p:sp>
            <p:nvSpPr>
              <p:cNvPr id="31" name="Arrow: Up-Down 30">
                <a:extLst>
                  <a:ext uri="{FF2B5EF4-FFF2-40B4-BE49-F238E27FC236}">
                    <a16:creationId xmlns:a16="http://schemas.microsoft.com/office/drawing/2014/main" id="{D92D3DC4-7E57-4091-88CF-A7847882F431}"/>
                  </a:ext>
                </a:extLst>
              </p:cNvPr>
              <p:cNvSpPr/>
              <p:nvPr/>
            </p:nvSpPr>
            <p:spPr>
              <a:xfrm rot="5400000">
                <a:off x="2362608" y="2061928"/>
                <a:ext cx="1041859" cy="2734143"/>
              </a:xfrm>
              <a:prstGeom prst="upDown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800"/>
              </a:p>
            </p:txBody>
          </p:sp>
        </p:grpSp>
        <p:grpSp>
          <p:nvGrpSpPr>
            <p:cNvPr id="32" name="Group 31">
              <a:extLst>
                <a:ext uri="{FF2B5EF4-FFF2-40B4-BE49-F238E27FC236}">
                  <a16:creationId xmlns:a16="http://schemas.microsoft.com/office/drawing/2014/main" id="{D1B834E2-7D60-4BA1-B305-F69BA8F7C29A}"/>
                </a:ext>
              </a:extLst>
            </p:cNvPr>
            <p:cNvGrpSpPr/>
            <p:nvPr/>
          </p:nvGrpSpPr>
          <p:grpSpPr>
            <a:xfrm>
              <a:off x="6992355" y="1285995"/>
              <a:ext cx="2559215" cy="1914303"/>
              <a:chOff x="1516466" y="169148"/>
              <a:chExt cx="9071212" cy="6519703"/>
            </a:xfrm>
          </p:grpSpPr>
          <p:sp>
            <p:nvSpPr>
              <p:cNvPr id="33" name="Oval 32">
                <a:extLst>
                  <a:ext uri="{FF2B5EF4-FFF2-40B4-BE49-F238E27FC236}">
                    <a16:creationId xmlns:a16="http://schemas.microsoft.com/office/drawing/2014/main" id="{45758886-E135-47BE-9CDE-DAAF2A3C2BD9}"/>
                  </a:ext>
                </a:extLst>
              </p:cNvPr>
              <p:cNvSpPr/>
              <p:nvPr/>
            </p:nvSpPr>
            <p:spPr>
              <a:xfrm>
                <a:off x="2540735" y="169148"/>
                <a:ext cx="7110529" cy="6519703"/>
              </a:xfrm>
              <a:prstGeom prst="ellipse">
                <a:avLst/>
              </a:prstGeom>
            </p:spPr>
            <p:style>
              <a:lnRef idx="2">
                <a:schemeClr val="lt1">
                  <a:hueOff val="0"/>
                  <a:satOff val="0"/>
                  <a:lumOff val="0"/>
                  <a:alphaOff val="0"/>
                </a:schemeClr>
              </a:lnRef>
              <a:fillRef idx="1">
                <a:schemeClr val="accent4">
                  <a:hueOff val="10395692"/>
                  <a:satOff val="-47968"/>
                  <a:lumOff val="1765"/>
                  <a:alphaOff val="0"/>
                </a:schemeClr>
              </a:fillRef>
              <a:effectRef idx="0">
                <a:schemeClr val="accent4">
                  <a:hueOff val="10395692"/>
                  <a:satOff val="-47968"/>
                  <a:lumOff val="1765"/>
                  <a:alphaOff val="0"/>
                </a:schemeClr>
              </a:effectRef>
              <a:fontRef idx="minor">
                <a:schemeClr val="lt1"/>
              </a:fontRef>
            </p:style>
          </p:sp>
          <p:sp>
            <p:nvSpPr>
              <p:cNvPr id="34" name="Oval 33">
                <a:extLst>
                  <a:ext uri="{FF2B5EF4-FFF2-40B4-BE49-F238E27FC236}">
                    <a16:creationId xmlns:a16="http://schemas.microsoft.com/office/drawing/2014/main" id="{C9589F8F-5306-408E-9CF4-BB718E663ABE}"/>
                  </a:ext>
                </a:extLst>
              </p:cNvPr>
              <p:cNvSpPr/>
              <p:nvPr/>
            </p:nvSpPr>
            <p:spPr>
              <a:xfrm>
                <a:off x="3477149" y="1107080"/>
                <a:ext cx="5237702" cy="4643839"/>
              </a:xfrm>
              <a:prstGeom prst="ellipse">
                <a:avLst/>
              </a:prstGeom>
            </p:spPr>
            <p:style>
              <a:lnRef idx="2">
                <a:schemeClr val="lt1">
                  <a:hueOff val="0"/>
                  <a:satOff val="0"/>
                  <a:lumOff val="0"/>
                  <a:alphaOff val="0"/>
                </a:schemeClr>
              </a:lnRef>
              <a:fillRef idx="1">
                <a:schemeClr val="accent4">
                  <a:hueOff val="5197846"/>
                  <a:satOff val="-23984"/>
                  <a:lumOff val="883"/>
                  <a:alphaOff val="0"/>
                </a:schemeClr>
              </a:fillRef>
              <a:effectRef idx="0">
                <a:schemeClr val="accent4">
                  <a:hueOff val="5197846"/>
                  <a:satOff val="-23984"/>
                  <a:lumOff val="883"/>
                  <a:alphaOff val="0"/>
                </a:schemeClr>
              </a:effectRef>
              <a:fontRef idx="minor">
                <a:schemeClr val="lt1"/>
              </a:fontRef>
            </p:style>
            <p:txBody>
              <a:bodyPr anchor="ctr"/>
              <a:lstStyle/>
              <a:p>
                <a:pPr algn="ctr"/>
                <a:r>
                  <a:rPr lang="en-US" sz="500" dirty="0">
                    <a:solidFill>
                      <a:schemeClr val="tx1"/>
                    </a:solidFill>
                  </a:rPr>
                  <a:t>Pure</a:t>
                </a:r>
              </a:p>
            </p:txBody>
          </p:sp>
          <p:sp>
            <p:nvSpPr>
              <p:cNvPr id="35" name="Arrow: Up-Down 34">
                <a:extLst>
                  <a:ext uri="{FF2B5EF4-FFF2-40B4-BE49-F238E27FC236}">
                    <a16:creationId xmlns:a16="http://schemas.microsoft.com/office/drawing/2014/main" id="{7A70E5D3-A3E8-4284-8BF7-2924E0FF80F1}"/>
                  </a:ext>
                </a:extLst>
              </p:cNvPr>
              <p:cNvSpPr/>
              <p:nvPr/>
            </p:nvSpPr>
            <p:spPr>
              <a:xfrm rot="5400000">
                <a:off x="8699677" y="2061928"/>
                <a:ext cx="1041859" cy="2734143"/>
              </a:xfrm>
              <a:prstGeom prst="upDown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800"/>
              </a:p>
            </p:txBody>
          </p:sp>
          <p:sp>
            <p:nvSpPr>
              <p:cNvPr id="36" name="Arrow: Up-Down 35">
                <a:extLst>
                  <a:ext uri="{FF2B5EF4-FFF2-40B4-BE49-F238E27FC236}">
                    <a16:creationId xmlns:a16="http://schemas.microsoft.com/office/drawing/2014/main" id="{FE688503-797A-4895-8F76-89EB137744F7}"/>
                  </a:ext>
                </a:extLst>
              </p:cNvPr>
              <p:cNvSpPr/>
              <p:nvPr/>
            </p:nvSpPr>
            <p:spPr>
              <a:xfrm rot="5400000">
                <a:off x="2362608" y="2061928"/>
                <a:ext cx="1041859" cy="2734143"/>
              </a:xfrm>
              <a:prstGeom prst="upDown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800"/>
              </a:p>
            </p:txBody>
          </p:sp>
        </p:grpSp>
      </p:grpSp>
      <p:grpSp>
        <p:nvGrpSpPr>
          <p:cNvPr id="4" name="Group 3">
            <a:extLst>
              <a:ext uri="{FF2B5EF4-FFF2-40B4-BE49-F238E27FC236}">
                <a16:creationId xmlns:a16="http://schemas.microsoft.com/office/drawing/2014/main" id="{7BAAB5FE-6C42-46F6-A381-9032811FF6C6}"/>
              </a:ext>
            </a:extLst>
          </p:cNvPr>
          <p:cNvGrpSpPr/>
          <p:nvPr/>
        </p:nvGrpSpPr>
        <p:grpSpPr>
          <a:xfrm>
            <a:off x="6325227" y="2185239"/>
            <a:ext cx="5671282" cy="2086094"/>
            <a:chOff x="2703906" y="3173944"/>
            <a:chExt cx="5823868" cy="2145526"/>
          </a:xfrm>
        </p:grpSpPr>
        <p:sp>
          <p:nvSpPr>
            <p:cNvPr id="37" name="Arrow: Up-Down 36">
              <a:extLst>
                <a:ext uri="{FF2B5EF4-FFF2-40B4-BE49-F238E27FC236}">
                  <a16:creationId xmlns:a16="http://schemas.microsoft.com/office/drawing/2014/main" id="{E68F7F80-015F-435C-A9C1-F5C8718DC927}"/>
                </a:ext>
              </a:extLst>
            </p:cNvPr>
            <p:cNvSpPr/>
            <p:nvPr/>
          </p:nvSpPr>
          <p:spPr>
            <a:xfrm rot="5400000" flipH="1">
              <a:off x="5233566" y="2025263"/>
              <a:ext cx="764547" cy="5823868"/>
            </a:xfrm>
            <a:prstGeom prst="upDownArrow">
              <a:avLst>
                <a:gd name="adj1" fmla="val 48267"/>
                <a:gd name="adj2" fmla="val 50000"/>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sz="600"/>
            </a:p>
          </p:txBody>
        </p:sp>
        <p:grpSp>
          <p:nvGrpSpPr>
            <p:cNvPr id="38" name="Group 37">
              <a:extLst>
                <a:ext uri="{FF2B5EF4-FFF2-40B4-BE49-F238E27FC236}">
                  <a16:creationId xmlns:a16="http://schemas.microsoft.com/office/drawing/2014/main" id="{EBA9581A-1864-44B3-9866-21377B6EF4E7}"/>
                </a:ext>
              </a:extLst>
            </p:cNvPr>
            <p:cNvGrpSpPr/>
            <p:nvPr/>
          </p:nvGrpSpPr>
          <p:grpSpPr>
            <a:xfrm>
              <a:off x="3064878" y="3184494"/>
              <a:ext cx="1307278" cy="1752702"/>
              <a:chOff x="3064878" y="3184494"/>
              <a:chExt cx="1307278" cy="1752702"/>
            </a:xfrm>
          </p:grpSpPr>
          <p:sp>
            <p:nvSpPr>
              <p:cNvPr id="39" name="Oval 38">
                <a:extLst>
                  <a:ext uri="{FF2B5EF4-FFF2-40B4-BE49-F238E27FC236}">
                    <a16:creationId xmlns:a16="http://schemas.microsoft.com/office/drawing/2014/main" id="{EE3C6D89-B249-4644-944C-81578DE318FF}"/>
                  </a:ext>
                </a:extLst>
              </p:cNvPr>
              <p:cNvSpPr/>
              <p:nvPr/>
            </p:nvSpPr>
            <p:spPr>
              <a:xfrm flipH="1">
                <a:off x="3064878" y="3184494"/>
                <a:ext cx="1307278" cy="1289079"/>
              </a:xfrm>
              <a:prstGeom prst="ellipse">
                <a:avLst/>
              </a:prstGeom>
            </p:spPr>
            <p:style>
              <a:lnRef idx="2">
                <a:schemeClr val="lt1">
                  <a:hueOff val="0"/>
                  <a:satOff val="0"/>
                  <a:lumOff val="0"/>
                  <a:alphaOff val="0"/>
                </a:schemeClr>
              </a:lnRef>
              <a:fillRef idx="1">
                <a:schemeClr val="accent4">
                  <a:hueOff val="10395692"/>
                  <a:satOff val="-47968"/>
                  <a:lumOff val="1765"/>
                  <a:alphaOff val="0"/>
                </a:schemeClr>
              </a:fillRef>
              <a:effectRef idx="0">
                <a:schemeClr val="accent4">
                  <a:hueOff val="10395692"/>
                  <a:satOff val="-47968"/>
                  <a:lumOff val="1765"/>
                  <a:alphaOff val="0"/>
                </a:schemeClr>
              </a:effectRef>
              <a:fontRef idx="minor">
                <a:schemeClr val="lt1"/>
              </a:fontRef>
            </p:style>
          </p:sp>
          <p:sp>
            <p:nvSpPr>
              <p:cNvPr id="40" name="Oval 39">
                <a:extLst>
                  <a:ext uri="{FF2B5EF4-FFF2-40B4-BE49-F238E27FC236}">
                    <a16:creationId xmlns:a16="http://schemas.microsoft.com/office/drawing/2014/main" id="{7B4CCE86-EF8D-4DEF-86A1-9A0E26CF34A9}"/>
                  </a:ext>
                </a:extLst>
              </p:cNvPr>
              <p:cNvSpPr/>
              <p:nvPr/>
            </p:nvSpPr>
            <p:spPr>
              <a:xfrm flipH="1">
                <a:off x="3237038" y="3369942"/>
                <a:ext cx="962957" cy="918182"/>
              </a:xfrm>
              <a:prstGeom prst="ellipse">
                <a:avLst/>
              </a:prstGeom>
            </p:spPr>
            <p:style>
              <a:lnRef idx="2">
                <a:schemeClr val="lt1">
                  <a:hueOff val="0"/>
                  <a:satOff val="0"/>
                  <a:lumOff val="0"/>
                  <a:alphaOff val="0"/>
                </a:schemeClr>
              </a:lnRef>
              <a:fillRef idx="1">
                <a:schemeClr val="accent4">
                  <a:hueOff val="5197846"/>
                  <a:satOff val="-23984"/>
                  <a:lumOff val="883"/>
                  <a:alphaOff val="0"/>
                </a:schemeClr>
              </a:fillRef>
              <a:effectRef idx="0">
                <a:schemeClr val="accent4">
                  <a:hueOff val="5197846"/>
                  <a:satOff val="-23984"/>
                  <a:lumOff val="883"/>
                  <a:alphaOff val="0"/>
                </a:schemeClr>
              </a:effectRef>
              <a:fontRef idx="minor">
                <a:schemeClr val="lt1"/>
              </a:fontRef>
            </p:style>
            <p:txBody>
              <a:bodyPr anchor="ctr"/>
              <a:lstStyle/>
              <a:p>
                <a:pPr algn="ctr"/>
                <a:r>
                  <a:rPr lang="en-US" sz="900" dirty="0">
                    <a:solidFill>
                      <a:schemeClr val="tx1"/>
                    </a:solidFill>
                  </a:rPr>
                  <a:t>Validation</a:t>
                </a:r>
              </a:p>
            </p:txBody>
          </p:sp>
          <p:sp>
            <p:nvSpPr>
              <p:cNvPr id="41" name="Arrow: Up-Down 40">
                <a:extLst>
                  <a:ext uri="{FF2B5EF4-FFF2-40B4-BE49-F238E27FC236}">
                    <a16:creationId xmlns:a16="http://schemas.microsoft.com/office/drawing/2014/main" id="{09AD1180-27C8-4FC5-8D72-68239E010464}"/>
                  </a:ext>
                </a:extLst>
              </p:cNvPr>
              <p:cNvSpPr/>
              <p:nvPr/>
            </p:nvSpPr>
            <p:spPr>
              <a:xfrm rot="10800000" flipH="1">
                <a:off x="3607991" y="4126851"/>
                <a:ext cx="221887" cy="810345"/>
              </a:xfrm>
              <a:prstGeom prst="upDown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600"/>
              </a:p>
            </p:txBody>
          </p:sp>
        </p:grpSp>
        <p:grpSp>
          <p:nvGrpSpPr>
            <p:cNvPr id="42" name="Group 41">
              <a:extLst>
                <a:ext uri="{FF2B5EF4-FFF2-40B4-BE49-F238E27FC236}">
                  <a16:creationId xmlns:a16="http://schemas.microsoft.com/office/drawing/2014/main" id="{04A49588-2A14-4E2C-8872-36205589A723}"/>
                </a:ext>
              </a:extLst>
            </p:cNvPr>
            <p:cNvGrpSpPr/>
            <p:nvPr/>
          </p:nvGrpSpPr>
          <p:grpSpPr>
            <a:xfrm>
              <a:off x="4442649" y="3184494"/>
              <a:ext cx="1307278" cy="1752702"/>
              <a:chOff x="3064878" y="3184494"/>
              <a:chExt cx="1307278" cy="1752702"/>
            </a:xfrm>
          </p:grpSpPr>
          <p:sp>
            <p:nvSpPr>
              <p:cNvPr id="43" name="Oval 42">
                <a:extLst>
                  <a:ext uri="{FF2B5EF4-FFF2-40B4-BE49-F238E27FC236}">
                    <a16:creationId xmlns:a16="http://schemas.microsoft.com/office/drawing/2014/main" id="{DEAD8F16-81E8-4A11-ADD1-311CCDD5AE79}"/>
                  </a:ext>
                </a:extLst>
              </p:cNvPr>
              <p:cNvSpPr/>
              <p:nvPr/>
            </p:nvSpPr>
            <p:spPr>
              <a:xfrm flipH="1">
                <a:off x="3064878" y="3184494"/>
                <a:ext cx="1307278" cy="1289079"/>
              </a:xfrm>
              <a:prstGeom prst="ellipse">
                <a:avLst/>
              </a:prstGeom>
            </p:spPr>
            <p:style>
              <a:lnRef idx="2">
                <a:schemeClr val="lt1">
                  <a:hueOff val="0"/>
                  <a:satOff val="0"/>
                  <a:lumOff val="0"/>
                  <a:alphaOff val="0"/>
                </a:schemeClr>
              </a:lnRef>
              <a:fillRef idx="1">
                <a:schemeClr val="accent4">
                  <a:hueOff val="10395692"/>
                  <a:satOff val="-47968"/>
                  <a:lumOff val="1765"/>
                  <a:alphaOff val="0"/>
                </a:schemeClr>
              </a:fillRef>
              <a:effectRef idx="0">
                <a:schemeClr val="accent4">
                  <a:hueOff val="10395692"/>
                  <a:satOff val="-47968"/>
                  <a:lumOff val="1765"/>
                  <a:alphaOff val="0"/>
                </a:schemeClr>
              </a:effectRef>
              <a:fontRef idx="minor">
                <a:schemeClr val="lt1"/>
              </a:fontRef>
            </p:style>
          </p:sp>
          <p:sp>
            <p:nvSpPr>
              <p:cNvPr id="44" name="Oval 43">
                <a:extLst>
                  <a:ext uri="{FF2B5EF4-FFF2-40B4-BE49-F238E27FC236}">
                    <a16:creationId xmlns:a16="http://schemas.microsoft.com/office/drawing/2014/main" id="{F1F7B13B-C15C-47A5-9AA9-4B07F55D1EC6}"/>
                  </a:ext>
                </a:extLst>
              </p:cNvPr>
              <p:cNvSpPr/>
              <p:nvPr/>
            </p:nvSpPr>
            <p:spPr>
              <a:xfrm flipH="1">
                <a:off x="3237038" y="3369942"/>
                <a:ext cx="962957" cy="918182"/>
              </a:xfrm>
              <a:prstGeom prst="ellipse">
                <a:avLst/>
              </a:prstGeom>
            </p:spPr>
            <p:style>
              <a:lnRef idx="2">
                <a:schemeClr val="lt1">
                  <a:hueOff val="0"/>
                  <a:satOff val="0"/>
                  <a:lumOff val="0"/>
                  <a:alphaOff val="0"/>
                </a:schemeClr>
              </a:lnRef>
              <a:fillRef idx="1">
                <a:schemeClr val="accent4">
                  <a:hueOff val="5197846"/>
                  <a:satOff val="-23984"/>
                  <a:lumOff val="883"/>
                  <a:alphaOff val="0"/>
                </a:schemeClr>
              </a:fillRef>
              <a:effectRef idx="0">
                <a:schemeClr val="accent4">
                  <a:hueOff val="5197846"/>
                  <a:satOff val="-23984"/>
                  <a:lumOff val="883"/>
                  <a:alphaOff val="0"/>
                </a:schemeClr>
              </a:effectRef>
              <a:fontRef idx="minor">
                <a:schemeClr val="lt1"/>
              </a:fontRef>
            </p:style>
            <p:txBody>
              <a:bodyPr anchor="ctr"/>
              <a:lstStyle/>
              <a:p>
                <a:pPr algn="ctr"/>
                <a:r>
                  <a:rPr lang="en-US" sz="900" dirty="0">
                    <a:solidFill>
                      <a:schemeClr val="tx1"/>
                    </a:solidFill>
                  </a:rPr>
                  <a:t>Business logic</a:t>
                </a:r>
              </a:p>
            </p:txBody>
          </p:sp>
          <p:sp>
            <p:nvSpPr>
              <p:cNvPr id="45" name="Arrow: Up-Down 44">
                <a:extLst>
                  <a:ext uri="{FF2B5EF4-FFF2-40B4-BE49-F238E27FC236}">
                    <a16:creationId xmlns:a16="http://schemas.microsoft.com/office/drawing/2014/main" id="{8A6CBE23-016A-43DF-8966-07EBF88A2A5C}"/>
                  </a:ext>
                </a:extLst>
              </p:cNvPr>
              <p:cNvSpPr/>
              <p:nvPr/>
            </p:nvSpPr>
            <p:spPr>
              <a:xfrm rot="10800000" flipH="1">
                <a:off x="3607991" y="4126851"/>
                <a:ext cx="221887" cy="810345"/>
              </a:xfrm>
              <a:prstGeom prst="upDown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600"/>
              </a:p>
            </p:txBody>
          </p:sp>
        </p:grpSp>
        <p:sp>
          <p:nvSpPr>
            <p:cNvPr id="46" name="Oval 45">
              <a:extLst>
                <a:ext uri="{FF2B5EF4-FFF2-40B4-BE49-F238E27FC236}">
                  <a16:creationId xmlns:a16="http://schemas.microsoft.com/office/drawing/2014/main" id="{E584E6AE-2DA4-4B2F-BFDA-AB391D5F908A}"/>
                </a:ext>
              </a:extLst>
            </p:cNvPr>
            <p:cNvSpPr/>
            <p:nvPr/>
          </p:nvSpPr>
          <p:spPr>
            <a:xfrm flipH="1">
              <a:off x="6166537" y="3173944"/>
              <a:ext cx="1307278" cy="1289079"/>
            </a:xfrm>
            <a:prstGeom prst="ellipse">
              <a:avLst/>
            </a:prstGeom>
          </p:spPr>
          <p:style>
            <a:lnRef idx="2">
              <a:schemeClr val="lt1">
                <a:hueOff val="0"/>
                <a:satOff val="0"/>
                <a:lumOff val="0"/>
                <a:alphaOff val="0"/>
              </a:schemeClr>
            </a:lnRef>
            <a:fillRef idx="1">
              <a:schemeClr val="accent4">
                <a:hueOff val="10395692"/>
                <a:satOff val="-47968"/>
                <a:lumOff val="1765"/>
                <a:alphaOff val="0"/>
              </a:schemeClr>
            </a:fillRef>
            <a:effectRef idx="0">
              <a:schemeClr val="accent4">
                <a:hueOff val="10395692"/>
                <a:satOff val="-47968"/>
                <a:lumOff val="1765"/>
                <a:alphaOff val="0"/>
              </a:schemeClr>
            </a:effectRef>
            <a:fontRef idx="minor">
              <a:schemeClr val="lt1"/>
            </a:fontRef>
          </p:style>
        </p:sp>
        <p:sp>
          <p:nvSpPr>
            <p:cNvPr id="47" name="Oval 46">
              <a:extLst>
                <a:ext uri="{FF2B5EF4-FFF2-40B4-BE49-F238E27FC236}">
                  <a16:creationId xmlns:a16="http://schemas.microsoft.com/office/drawing/2014/main" id="{54BBB324-8C51-472C-9C0A-879FF70BA2F4}"/>
                </a:ext>
              </a:extLst>
            </p:cNvPr>
            <p:cNvSpPr/>
            <p:nvPr/>
          </p:nvSpPr>
          <p:spPr>
            <a:xfrm flipH="1">
              <a:off x="6338697" y="3359392"/>
              <a:ext cx="962957" cy="918182"/>
            </a:xfrm>
            <a:prstGeom prst="ellipse">
              <a:avLst/>
            </a:prstGeom>
          </p:spPr>
          <p:style>
            <a:lnRef idx="2">
              <a:schemeClr val="lt1">
                <a:hueOff val="0"/>
                <a:satOff val="0"/>
                <a:lumOff val="0"/>
                <a:alphaOff val="0"/>
              </a:schemeClr>
            </a:lnRef>
            <a:fillRef idx="1">
              <a:schemeClr val="accent4">
                <a:hueOff val="5197846"/>
                <a:satOff val="-23984"/>
                <a:lumOff val="883"/>
                <a:alphaOff val="0"/>
              </a:schemeClr>
            </a:fillRef>
            <a:effectRef idx="0">
              <a:schemeClr val="accent4">
                <a:hueOff val="5197846"/>
                <a:satOff val="-23984"/>
                <a:lumOff val="883"/>
                <a:alphaOff val="0"/>
              </a:schemeClr>
            </a:effectRef>
            <a:fontRef idx="minor">
              <a:schemeClr val="lt1"/>
            </a:fontRef>
          </p:style>
          <p:txBody>
            <a:bodyPr anchor="ctr"/>
            <a:lstStyle/>
            <a:p>
              <a:pPr algn="ctr"/>
              <a:r>
                <a:rPr lang="en-US" sz="900" dirty="0">
                  <a:solidFill>
                    <a:schemeClr val="tx1"/>
                  </a:solidFill>
                </a:rPr>
                <a:t>Map entity to domain </a:t>
              </a:r>
            </a:p>
          </p:txBody>
        </p:sp>
        <p:sp>
          <p:nvSpPr>
            <p:cNvPr id="48" name="Arrow: Up-Down 47">
              <a:extLst>
                <a:ext uri="{FF2B5EF4-FFF2-40B4-BE49-F238E27FC236}">
                  <a16:creationId xmlns:a16="http://schemas.microsoft.com/office/drawing/2014/main" id="{FEA97787-BF4B-4711-B6A6-4EBFE6190F7D}"/>
                </a:ext>
              </a:extLst>
            </p:cNvPr>
            <p:cNvSpPr/>
            <p:nvPr/>
          </p:nvSpPr>
          <p:spPr>
            <a:xfrm rot="12631976" flipH="1">
              <a:off x="6351295" y="4025599"/>
              <a:ext cx="218552" cy="966747"/>
            </a:xfrm>
            <a:prstGeom prst="upDown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600"/>
            </a:p>
          </p:txBody>
        </p:sp>
        <p:sp>
          <p:nvSpPr>
            <p:cNvPr id="49" name="Arrow: Up-Down 48">
              <a:extLst>
                <a:ext uri="{FF2B5EF4-FFF2-40B4-BE49-F238E27FC236}">
                  <a16:creationId xmlns:a16="http://schemas.microsoft.com/office/drawing/2014/main" id="{0C5EA6C1-3D83-437A-BE4D-53417CE8C12F}"/>
                </a:ext>
              </a:extLst>
            </p:cNvPr>
            <p:cNvSpPr/>
            <p:nvPr/>
          </p:nvSpPr>
          <p:spPr>
            <a:xfrm rot="9113892" flipH="1">
              <a:off x="7068675" y="4025599"/>
              <a:ext cx="218552" cy="966747"/>
            </a:xfrm>
            <a:prstGeom prst="upDown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600"/>
            </a:p>
          </p:txBody>
        </p:sp>
      </p:grpSp>
      <p:sp>
        <p:nvSpPr>
          <p:cNvPr id="50" name="Arrow: Up-Down 49">
            <a:extLst>
              <a:ext uri="{FF2B5EF4-FFF2-40B4-BE49-F238E27FC236}">
                <a16:creationId xmlns:a16="http://schemas.microsoft.com/office/drawing/2014/main" id="{38C31543-831C-40F4-A78B-595BD453A3E0}"/>
              </a:ext>
            </a:extLst>
          </p:cNvPr>
          <p:cNvSpPr/>
          <p:nvPr/>
        </p:nvSpPr>
        <p:spPr>
          <a:xfrm rot="10800000" flipH="1">
            <a:off x="7543203" y="4508918"/>
            <a:ext cx="897113" cy="1806365"/>
          </a:xfrm>
          <a:prstGeom prst="upDownArrow">
            <a:avLst/>
          </a:prstGeom>
        </p:spPr>
        <p:style>
          <a:lnRef idx="0">
            <a:schemeClr val="accent2"/>
          </a:lnRef>
          <a:fillRef idx="3">
            <a:schemeClr val="accent2"/>
          </a:fillRef>
          <a:effectRef idx="3">
            <a:schemeClr val="accent2"/>
          </a:effectRef>
          <a:fontRef idx="minor">
            <a:schemeClr val="lt1"/>
          </a:fontRef>
        </p:style>
        <p:txBody>
          <a:bodyPr vert="vert" rtlCol="0" anchor="ctr"/>
          <a:lstStyle/>
          <a:p>
            <a:pPr algn="ctr"/>
            <a:r>
              <a:rPr lang="en-US" dirty="0"/>
              <a:t>Rich Data</a:t>
            </a:r>
          </a:p>
        </p:txBody>
      </p:sp>
      <p:grpSp>
        <p:nvGrpSpPr>
          <p:cNvPr id="58" name="Group 57">
            <a:extLst>
              <a:ext uri="{FF2B5EF4-FFF2-40B4-BE49-F238E27FC236}">
                <a16:creationId xmlns:a16="http://schemas.microsoft.com/office/drawing/2014/main" id="{7AC08B6C-945B-4C44-A10B-C0FFF6C17F87}"/>
              </a:ext>
            </a:extLst>
          </p:cNvPr>
          <p:cNvGrpSpPr/>
          <p:nvPr/>
        </p:nvGrpSpPr>
        <p:grpSpPr>
          <a:xfrm>
            <a:off x="8440316" y="4754371"/>
            <a:ext cx="2226191" cy="1184945"/>
            <a:chOff x="7679455" y="4605765"/>
            <a:chExt cx="2072862" cy="1184945"/>
          </a:xfrm>
        </p:grpSpPr>
        <p:sp>
          <p:nvSpPr>
            <p:cNvPr id="53" name="Freeform: Shape 52">
              <a:extLst>
                <a:ext uri="{FF2B5EF4-FFF2-40B4-BE49-F238E27FC236}">
                  <a16:creationId xmlns:a16="http://schemas.microsoft.com/office/drawing/2014/main" id="{8627FC9C-80C8-49EB-BBB4-D46388300B66}"/>
                </a:ext>
              </a:extLst>
            </p:cNvPr>
            <p:cNvSpPr/>
            <p:nvPr/>
          </p:nvSpPr>
          <p:spPr>
            <a:xfrm>
              <a:off x="7679455" y="5198238"/>
              <a:ext cx="345477" cy="329151"/>
            </a:xfrm>
            <a:custGeom>
              <a:avLst/>
              <a:gdLst>
                <a:gd name="connsiteX0" fmla="*/ 0 w 345477"/>
                <a:gd name="connsiteY0" fmla="*/ 0 h 329151"/>
                <a:gd name="connsiteX1" fmla="*/ 172738 w 345477"/>
                <a:gd name="connsiteY1" fmla="*/ 0 h 329151"/>
                <a:gd name="connsiteX2" fmla="*/ 172738 w 345477"/>
                <a:gd name="connsiteY2" fmla="*/ 329151 h 329151"/>
                <a:gd name="connsiteX3" fmla="*/ 345477 w 345477"/>
                <a:gd name="connsiteY3" fmla="*/ 329151 h 329151"/>
              </a:gdLst>
              <a:ahLst/>
              <a:cxnLst>
                <a:cxn ang="0">
                  <a:pos x="connsiteX0" y="connsiteY0"/>
                </a:cxn>
                <a:cxn ang="0">
                  <a:pos x="connsiteX1" y="connsiteY1"/>
                </a:cxn>
                <a:cxn ang="0">
                  <a:pos x="connsiteX2" y="connsiteY2"/>
                </a:cxn>
                <a:cxn ang="0">
                  <a:pos x="connsiteX3" y="connsiteY3"/>
                </a:cxn>
              </a:cxnLst>
              <a:rect l="l" t="t" r="r" b="b"/>
              <a:pathLst>
                <a:path w="345477" h="329151">
                  <a:moveTo>
                    <a:pt x="0" y="0"/>
                  </a:moveTo>
                  <a:lnTo>
                    <a:pt x="172738" y="0"/>
                  </a:lnTo>
                  <a:lnTo>
                    <a:pt x="172738" y="329151"/>
                  </a:lnTo>
                  <a:lnTo>
                    <a:pt x="345477" y="329151"/>
                  </a:lnTo>
                </a:path>
              </a:pathLst>
            </a:custGeom>
            <a:noFill/>
            <a:ln w="76200">
              <a:solidFill>
                <a:schemeClr val="accent2"/>
              </a:solidFill>
            </a:ln>
          </p:spPr>
          <p:style>
            <a:lnRef idx="2">
              <a:schemeClr val="accent6">
                <a:hueOff val="0"/>
                <a:satOff val="0"/>
                <a:lumOff val="0"/>
                <a:alphaOff val="0"/>
              </a:schemeClr>
            </a:lnRef>
            <a:fillRef idx="0">
              <a:scrgbClr r="0" g="0" b="0"/>
            </a:fillRef>
            <a:effectRef idx="0">
              <a:schemeClr val="accent6">
                <a:tint val="90000"/>
                <a:hueOff val="0"/>
                <a:satOff val="0"/>
                <a:lumOff val="0"/>
                <a:alphaOff val="0"/>
              </a:schemeClr>
            </a:effectRef>
            <a:fontRef idx="minor">
              <a:schemeClr val="tx1">
                <a:hueOff val="0"/>
                <a:satOff val="0"/>
                <a:lumOff val="0"/>
                <a:alphaOff val="0"/>
              </a:schemeClr>
            </a:fontRef>
          </p:style>
          <p:txBody>
            <a:bodyPr spcFirstLastPara="0" vert="horz" wrap="square" lIns="173509" tIns="152646" rIns="173510" bIns="152647" numCol="1" spcCol="1270" anchor="ctr" anchorCtr="0">
              <a:noAutofit/>
            </a:bodyPr>
            <a:lstStyle/>
            <a:p>
              <a:pPr marL="0" lvl="0" indent="0" algn="ctr" defTabSz="222250">
                <a:lnSpc>
                  <a:spcPct val="90000"/>
                </a:lnSpc>
                <a:spcBef>
                  <a:spcPct val="0"/>
                </a:spcBef>
                <a:spcAft>
                  <a:spcPct val="35000"/>
                </a:spcAft>
                <a:buNone/>
              </a:pPr>
              <a:endParaRPr lang="en-US" sz="500" kern="1200"/>
            </a:p>
          </p:txBody>
        </p:sp>
        <p:sp>
          <p:nvSpPr>
            <p:cNvPr id="54" name="Freeform: Shape 53">
              <a:extLst>
                <a:ext uri="{FF2B5EF4-FFF2-40B4-BE49-F238E27FC236}">
                  <a16:creationId xmlns:a16="http://schemas.microsoft.com/office/drawing/2014/main" id="{3BD7FF6E-11BF-4158-9833-5C9D78D6061A}"/>
                </a:ext>
              </a:extLst>
            </p:cNvPr>
            <p:cNvSpPr/>
            <p:nvPr/>
          </p:nvSpPr>
          <p:spPr>
            <a:xfrm>
              <a:off x="7679455" y="4869086"/>
              <a:ext cx="345477" cy="329151"/>
            </a:xfrm>
            <a:custGeom>
              <a:avLst/>
              <a:gdLst>
                <a:gd name="connsiteX0" fmla="*/ 0 w 345477"/>
                <a:gd name="connsiteY0" fmla="*/ 329151 h 329151"/>
                <a:gd name="connsiteX1" fmla="*/ 172738 w 345477"/>
                <a:gd name="connsiteY1" fmla="*/ 329151 h 329151"/>
                <a:gd name="connsiteX2" fmla="*/ 172738 w 345477"/>
                <a:gd name="connsiteY2" fmla="*/ 0 h 329151"/>
                <a:gd name="connsiteX3" fmla="*/ 345477 w 345477"/>
                <a:gd name="connsiteY3" fmla="*/ 0 h 329151"/>
              </a:gdLst>
              <a:ahLst/>
              <a:cxnLst>
                <a:cxn ang="0">
                  <a:pos x="connsiteX0" y="connsiteY0"/>
                </a:cxn>
                <a:cxn ang="0">
                  <a:pos x="connsiteX1" y="connsiteY1"/>
                </a:cxn>
                <a:cxn ang="0">
                  <a:pos x="connsiteX2" y="connsiteY2"/>
                </a:cxn>
                <a:cxn ang="0">
                  <a:pos x="connsiteX3" y="connsiteY3"/>
                </a:cxn>
              </a:cxnLst>
              <a:rect l="l" t="t" r="r" b="b"/>
              <a:pathLst>
                <a:path w="345477" h="329151">
                  <a:moveTo>
                    <a:pt x="0" y="329151"/>
                  </a:moveTo>
                  <a:lnTo>
                    <a:pt x="172738" y="329151"/>
                  </a:lnTo>
                  <a:lnTo>
                    <a:pt x="172738" y="0"/>
                  </a:lnTo>
                  <a:lnTo>
                    <a:pt x="345477" y="0"/>
                  </a:lnTo>
                </a:path>
              </a:pathLst>
            </a:custGeom>
            <a:noFill/>
            <a:ln w="76200">
              <a:solidFill>
                <a:schemeClr val="accent2"/>
              </a:solidFill>
            </a:ln>
          </p:spPr>
          <p:style>
            <a:lnRef idx="2">
              <a:schemeClr val="accent6">
                <a:hueOff val="0"/>
                <a:satOff val="0"/>
                <a:lumOff val="0"/>
                <a:alphaOff val="0"/>
              </a:schemeClr>
            </a:lnRef>
            <a:fillRef idx="0">
              <a:scrgbClr r="0" g="0" b="0"/>
            </a:fillRef>
            <a:effectRef idx="0">
              <a:schemeClr val="accent6">
                <a:tint val="90000"/>
                <a:hueOff val="0"/>
                <a:satOff val="0"/>
                <a:lumOff val="0"/>
                <a:alphaOff val="0"/>
              </a:schemeClr>
            </a:effectRef>
            <a:fontRef idx="minor">
              <a:schemeClr val="tx1">
                <a:hueOff val="0"/>
                <a:satOff val="0"/>
                <a:lumOff val="0"/>
                <a:alphaOff val="0"/>
              </a:schemeClr>
            </a:fontRef>
          </p:style>
          <p:txBody>
            <a:bodyPr spcFirstLastPara="0" vert="horz" wrap="square" lIns="173509" tIns="152647" rIns="173510" bIns="152646" numCol="1" spcCol="1270" anchor="ctr" anchorCtr="0">
              <a:noAutofit/>
            </a:bodyPr>
            <a:lstStyle/>
            <a:p>
              <a:pPr marL="0" lvl="0" indent="0" algn="ctr" defTabSz="222250">
                <a:lnSpc>
                  <a:spcPct val="90000"/>
                </a:lnSpc>
                <a:spcBef>
                  <a:spcPct val="0"/>
                </a:spcBef>
                <a:spcAft>
                  <a:spcPct val="35000"/>
                </a:spcAft>
                <a:buNone/>
              </a:pPr>
              <a:endParaRPr lang="en-US" sz="500" kern="1200"/>
            </a:p>
          </p:txBody>
        </p:sp>
        <p:sp>
          <p:nvSpPr>
            <p:cNvPr id="56" name="Freeform: Shape 55">
              <a:extLst>
                <a:ext uri="{FF2B5EF4-FFF2-40B4-BE49-F238E27FC236}">
                  <a16:creationId xmlns:a16="http://schemas.microsoft.com/office/drawing/2014/main" id="{A31A65DF-AB60-428A-8C2A-F6847D8DA550}"/>
                </a:ext>
              </a:extLst>
            </p:cNvPr>
            <p:cNvSpPr/>
            <p:nvPr/>
          </p:nvSpPr>
          <p:spPr>
            <a:xfrm>
              <a:off x="8024932" y="4605765"/>
              <a:ext cx="1727385" cy="526642"/>
            </a:xfrm>
            <a:custGeom>
              <a:avLst/>
              <a:gdLst>
                <a:gd name="connsiteX0" fmla="*/ 0 w 1727385"/>
                <a:gd name="connsiteY0" fmla="*/ 0 h 526642"/>
                <a:gd name="connsiteX1" fmla="*/ 1727385 w 1727385"/>
                <a:gd name="connsiteY1" fmla="*/ 0 h 526642"/>
                <a:gd name="connsiteX2" fmla="*/ 1727385 w 1727385"/>
                <a:gd name="connsiteY2" fmla="*/ 526642 h 526642"/>
                <a:gd name="connsiteX3" fmla="*/ 0 w 1727385"/>
                <a:gd name="connsiteY3" fmla="*/ 526642 h 526642"/>
                <a:gd name="connsiteX4" fmla="*/ 0 w 1727385"/>
                <a:gd name="connsiteY4" fmla="*/ 0 h 5266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7385" h="526642">
                  <a:moveTo>
                    <a:pt x="0" y="0"/>
                  </a:moveTo>
                  <a:lnTo>
                    <a:pt x="1727385" y="0"/>
                  </a:lnTo>
                  <a:lnTo>
                    <a:pt x="1727385" y="526642"/>
                  </a:lnTo>
                  <a:lnTo>
                    <a:pt x="0" y="526642"/>
                  </a:lnTo>
                  <a:lnTo>
                    <a:pt x="0" y="0"/>
                  </a:lnTo>
                  <a:close/>
                </a:path>
              </a:pathLst>
            </a:custGeom>
            <a:ln w="76200"/>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sz="2200" kern="1200" dirty="0"/>
                <a:t>Exception/Info</a:t>
              </a:r>
            </a:p>
          </p:txBody>
        </p:sp>
        <p:sp>
          <p:nvSpPr>
            <p:cNvPr id="57" name="Freeform: Shape 56">
              <a:extLst>
                <a:ext uri="{FF2B5EF4-FFF2-40B4-BE49-F238E27FC236}">
                  <a16:creationId xmlns:a16="http://schemas.microsoft.com/office/drawing/2014/main" id="{BFD098B6-5271-44B7-89E7-3437B38C6C6A}"/>
                </a:ext>
              </a:extLst>
            </p:cNvPr>
            <p:cNvSpPr/>
            <p:nvPr/>
          </p:nvSpPr>
          <p:spPr>
            <a:xfrm>
              <a:off x="8024932" y="5264068"/>
              <a:ext cx="1727385" cy="526642"/>
            </a:xfrm>
            <a:custGeom>
              <a:avLst/>
              <a:gdLst>
                <a:gd name="connsiteX0" fmla="*/ 0 w 1727385"/>
                <a:gd name="connsiteY0" fmla="*/ 0 h 526642"/>
                <a:gd name="connsiteX1" fmla="*/ 1727385 w 1727385"/>
                <a:gd name="connsiteY1" fmla="*/ 0 h 526642"/>
                <a:gd name="connsiteX2" fmla="*/ 1727385 w 1727385"/>
                <a:gd name="connsiteY2" fmla="*/ 526642 h 526642"/>
                <a:gd name="connsiteX3" fmla="*/ 0 w 1727385"/>
                <a:gd name="connsiteY3" fmla="*/ 526642 h 526642"/>
                <a:gd name="connsiteX4" fmla="*/ 0 w 1727385"/>
                <a:gd name="connsiteY4" fmla="*/ 0 h 5266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7385" h="526642">
                  <a:moveTo>
                    <a:pt x="0" y="0"/>
                  </a:moveTo>
                  <a:lnTo>
                    <a:pt x="1727385" y="0"/>
                  </a:lnTo>
                  <a:lnTo>
                    <a:pt x="1727385" y="526642"/>
                  </a:lnTo>
                  <a:lnTo>
                    <a:pt x="0" y="526642"/>
                  </a:lnTo>
                  <a:lnTo>
                    <a:pt x="0" y="0"/>
                  </a:lnTo>
                  <a:close/>
                </a:path>
              </a:pathLst>
            </a:custGeom>
            <a:ln w="76200"/>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sz="2200" kern="1200" dirty="0"/>
                <a:t>Data</a:t>
              </a:r>
            </a:p>
          </p:txBody>
        </p:sp>
      </p:grpSp>
      <p:cxnSp>
        <p:nvCxnSpPr>
          <p:cNvPr id="60" name="Straight Connector 59">
            <a:extLst>
              <a:ext uri="{FF2B5EF4-FFF2-40B4-BE49-F238E27FC236}">
                <a16:creationId xmlns:a16="http://schemas.microsoft.com/office/drawing/2014/main" id="{A9DADBDF-8B21-463B-8BE8-C2E09A73BC3F}"/>
              </a:ext>
            </a:extLst>
          </p:cNvPr>
          <p:cNvCxnSpPr/>
          <p:nvPr/>
        </p:nvCxnSpPr>
        <p:spPr>
          <a:xfrm>
            <a:off x="289916" y="2000596"/>
            <a:ext cx="1143102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F073BF19-C15B-40C1-B3C4-C3AB48867B0C}"/>
              </a:ext>
            </a:extLst>
          </p:cNvPr>
          <p:cNvCxnSpPr/>
          <p:nvPr/>
        </p:nvCxnSpPr>
        <p:spPr>
          <a:xfrm>
            <a:off x="6051665" y="2006138"/>
            <a:ext cx="44335" cy="4566458"/>
          </a:xfrm>
          <a:prstGeom prst="line">
            <a:avLst/>
          </a:prstGeom>
        </p:spPr>
        <p:style>
          <a:lnRef idx="1">
            <a:schemeClr val="accent1"/>
          </a:lnRef>
          <a:fillRef idx="0">
            <a:schemeClr val="accent1"/>
          </a:fillRef>
          <a:effectRef idx="0">
            <a:schemeClr val="accent1"/>
          </a:effectRef>
          <a:fontRef idx="minor">
            <a:schemeClr val="tx1"/>
          </a:fontRef>
        </p:style>
      </p:cxnSp>
      <p:grpSp>
        <p:nvGrpSpPr>
          <p:cNvPr id="63" name="Group 62">
            <a:extLst>
              <a:ext uri="{FF2B5EF4-FFF2-40B4-BE49-F238E27FC236}">
                <a16:creationId xmlns:a16="http://schemas.microsoft.com/office/drawing/2014/main" id="{AA22FBCF-14FD-4FA2-B0B6-D9A93B44A151}"/>
              </a:ext>
            </a:extLst>
          </p:cNvPr>
          <p:cNvGrpSpPr/>
          <p:nvPr/>
        </p:nvGrpSpPr>
        <p:grpSpPr>
          <a:xfrm>
            <a:off x="3256488" y="4424607"/>
            <a:ext cx="2249980" cy="1377629"/>
            <a:chOff x="1446415" y="742604"/>
            <a:chExt cx="5425441" cy="2872060"/>
          </a:xfrm>
        </p:grpSpPr>
        <p:pic>
          <p:nvPicPr>
            <p:cNvPr id="64" name="Picture 63">
              <a:extLst>
                <a:ext uri="{FF2B5EF4-FFF2-40B4-BE49-F238E27FC236}">
                  <a16:creationId xmlns:a16="http://schemas.microsoft.com/office/drawing/2014/main" id="{766D11CA-7AF2-4A7F-B0F8-96D73D5CD62D}"/>
                </a:ext>
              </a:extLst>
            </p:cNvPr>
            <p:cNvPicPr>
              <a:picLocks noChangeAspect="1"/>
            </p:cNvPicPr>
            <p:nvPr/>
          </p:nvPicPr>
          <p:blipFill rotWithShape="1">
            <a:blip r:embed="rId3"/>
            <a:srcRect l="60830" t="-3464" r="-4579" b="-12001"/>
            <a:stretch/>
          </p:blipFill>
          <p:spPr>
            <a:xfrm>
              <a:off x="4450080" y="742604"/>
              <a:ext cx="2421776" cy="2872060"/>
            </a:xfrm>
            <a:prstGeom prst="rect">
              <a:avLst/>
            </a:prstGeom>
            <a:solidFill>
              <a:schemeClr val="bg1"/>
            </a:solidFill>
            <a:ln>
              <a:noFill/>
            </a:ln>
            <a:effectLst>
              <a:outerShdw blurRad="292100" dist="139700" dir="2700000" algn="tl" rotWithShape="0">
                <a:srgbClr val="333333">
                  <a:alpha val="65000"/>
                </a:srgbClr>
              </a:outerShdw>
            </a:effectLst>
          </p:spPr>
        </p:pic>
        <p:pic>
          <p:nvPicPr>
            <p:cNvPr id="65" name="Picture 64">
              <a:extLst>
                <a:ext uri="{FF2B5EF4-FFF2-40B4-BE49-F238E27FC236}">
                  <a16:creationId xmlns:a16="http://schemas.microsoft.com/office/drawing/2014/main" id="{11C82089-851F-45CD-8295-6F304D698E79}"/>
                </a:ext>
              </a:extLst>
            </p:cNvPr>
            <p:cNvPicPr>
              <a:picLocks noChangeAspect="1"/>
            </p:cNvPicPr>
            <p:nvPr/>
          </p:nvPicPr>
          <p:blipFill rotWithShape="1">
            <a:blip r:embed="rId3"/>
            <a:srcRect l="-7681" t="-3464" r="68537" b="-12001"/>
            <a:stretch/>
          </p:blipFill>
          <p:spPr>
            <a:xfrm>
              <a:off x="1446415" y="742604"/>
              <a:ext cx="2166850" cy="2872060"/>
            </a:xfrm>
            <a:prstGeom prst="rect">
              <a:avLst/>
            </a:prstGeom>
            <a:solidFill>
              <a:schemeClr val="bg1"/>
            </a:solidFill>
            <a:ln>
              <a:noFill/>
            </a:ln>
            <a:effectLst>
              <a:outerShdw blurRad="292100" dist="139700" dir="2700000" algn="tl" rotWithShape="0">
                <a:srgbClr val="333333">
                  <a:alpha val="65000"/>
                </a:srgbClr>
              </a:outerShdw>
            </a:effectLst>
          </p:spPr>
        </p:pic>
        <p:sp>
          <p:nvSpPr>
            <p:cNvPr id="66" name="Arrow: Right 65">
              <a:extLst>
                <a:ext uri="{FF2B5EF4-FFF2-40B4-BE49-F238E27FC236}">
                  <a16:creationId xmlns:a16="http://schemas.microsoft.com/office/drawing/2014/main" id="{EF9CFEBF-B686-4BBA-80E0-BBF45CAE1963}"/>
                </a:ext>
              </a:extLst>
            </p:cNvPr>
            <p:cNvSpPr/>
            <p:nvPr/>
          </p:nvSpPr>
          <p:spPr>
            <a:xfrm>
              <a:off x="3862647" y="1645921"/>
              <a:ext cx="454429" cy="7592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127821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500"/>
                                        <p:tgtEl>
                                          <p:spTgt spid="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500"/>
                                        <p:tgtEl>
                                          <p:spTgt spid="3"/>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500"/>
                                        <p:tgtEl>
                                          <p:spTgt spid="9"/>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63"/>
                                        </p:tgtEl>
                                        <p:attrNameLst>
                                          <p:attrName>style.visibility</p:attrName>
                                        </p:attrNameLst>
                                      </p:cBhvr>
                                      <p:to>
                                        <p:strVal val="visible"/>
                                      </p:to>
                                    </p:set>
                                    <p:animEffect transition="in" filter="fade">
                                      <p:cBhvr>
                                        <p:cTn id="33"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animBg="1"/>
      <p:bldP spid="6" grpId="0" animBg="1"/>
      <p:bldP spid="9"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22B109C-5D43-4DBC-BF14-0D738F453105}"/>
              </a:ext>
            </a:extLst>
          </p:cNvPr>
          <p:cNvSpPr>
            <a:spLocks noGrp="1"/>
          </p:cNvSpPr>
          <p:nvPr>
            <p:ph idx="4294967295"/>
          </p:nvPr>
        </p:nvSpPr>
        <p:spPr>
          <a:xfrm>
            <a:off x="1025650" y="449840"/>
            <a:ext cx="5304725" cy="2127851"/>
          </a:xfrm>
        </p:spPr>
        <p:txBody>
          <a:bodyPr>
            <a:normAutofit/>
          </a:bodyPr>
          <a:lstStyle/>
          <a:p>
            <a:r>
              <a:rPr lang="en-US" sz="2400" dirty="0"/>
              <a:t>We have a desire for functional</a:t>
            </a:r>
          </a:p>
          <a:p>
            <a:r>
              <a:rPr lang="en-US" sz="2400" dirty="0"/>
              <a:t>Functional includes cultural change</a:t>
            </a:r>
          </a:p>
          <a:p>
            <a:r>
              <a:rPr lang="en-US" sz="2400" dirty="0"/>
              <a:t>Fashion can add real value, or not</a:t>
            </a:r>
          </a:p>
        </p:txBody>
      </p:sp>
      <p:sp>
        <p:nvSpPr>
          <p:cNvPr id="7" name="Right Brace 6">
            <a:extLst>
              <a:ext uri="{FF2B5EF4-FFF2-40B4-BE49-F238E27FC236}">
                <a16:creationId xmlns:a16="http://schemas.microsoft.com/office/drawing/2014/main" id="{393732D9-DC3D-4A4B-B38E-883F8989E483}"/>
              </a:ext>
            </a:extLst>
          </p:cNvPr>
          <p:cNvSpPr/>
          <p:nvPr/>
        </p:nvSpPr>
        <p:spPr>
          <a:xfrm>
            <a:off x="6184668" y="465594"/>
            <a:ext cx="390718" cy="1218569"/>
          </a:xfrm>
          <a:prstGeom prst="rightBrace">
            <a:avLst>
              <a:gd name="adj1" fmla="val 26443"/>
              <a:gd name="adj2" fmla="val 50909"/>
            </a:avLst>
          </a:prstGeom>
          <a:ln w="76200"/>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a:p>
        </p:txBody>
      </p:sp>
      <p:sp>
        <p:nvSpPr>
          <p:cNvPr id="6" name="Content Placeholder 4">
            <a:extLst>
              <a:ext uri="{FF2B5EF4-FFF2-40B4-BE49-F238E27FC236}">
                <a16:creationId xmlns:a16="http://schemas.microsoft.com/office/drawing/2014/main" id="{C8850E33-094F-4143-B859-4B0D7748DD79}"/>
              </a:ext>
            </a:extLst>
          </p:cNvPr>
          <p:cNvSpPr txBox="1">
            <a:spLocks/>
          </p:cNvSpPr>
          <p:nvPr/>
        </p:nvSpPr>
        <p:spPr>
          <a:xfrm>
            <a:off x="6690030" y="848563"/>
            <a:ext cx="3829595" cy="1218569"/>
          </a:xfrm>
          <a:prstGeom prst="rect">
            <a:avLst/>
          </a:prstGeom>
          <a:solidFill>
            <a:schemeClr val="bg1"/>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Explore and experiment</a:t>
            </a:r>
          </a:p>
        </p:txBody>
      </p:sp>
      <p:grpSp>
        <p:nvGrpSpPr>
          <p:cNvPr id="2" name="Group 1">
            <a:extLst>
              <a:ext uri="{FF2B5EF4-FFF2-40B4-BE49-F238E27FC236}">
                <a16:creationId xmlns:a16="http://schemas.microsoft.com/office/drawing/2014/main" id="{2DCF10CB-BE79-4DB0-AB6A-228B87EE35EE}"/>
              </a:ext>
            </a:extLst>
          </p:cNvPr>
          <p:cNvGrpSpPr/>
          <p:nvPr/>
        </p:nvGrpSpPr>
        <p:grpSpPr>
          <a:xfrm>
            <a:off x="297626" y="2055829"/>
            <a:ext cx="5738871" cy="1015663"/>
            <a:chOff x="1198830" y="1768908"/>
            <a:chExt cx="13406415" cy="2668591"/>
          </a:xfrm>
        </p:grpSpPr>
        <p:pic>
          <p:nvPicPr>
            <p:cNvPr id="8" name="Content Placeholder 4">
              <a:extLst>
                <a:ext uri="{FF2B5EF4-FFF2-40B4-BE49-F238E27FC236}">
                  <a16:creationId xmlns:a16="http://schemas.microsoft.com/office/drawing/2014/main" id="{998E0272-1D4B-44CC-A2EB-C8D73588BA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01874" y="2140686"/>
              <a:ext cx="2261740" cy="1995653"/>
            </a:xfrm>
            <a:prstGeom prst="rect">
              <a:avLst/>
            </a:prstGeom>
          </p:spPr>
        </p:pic>
        <p:sp>
          <p:nvSpPr>
            <p:cNvPr id="10" name="TextBox 9">
              <a:extLst>
                <a:ext uri="{FF2B5EF4-FFF2-40B4-BE49-F238E27FC236}">
                  <a16:creationId xmlns:a16="http://schemas.microsoft.com/office/drawing/2014/main" id="{9233CA13-9E32-43A1-A637-C96CD5CFB9E8}"/>
                </a:ext>
              </a:extLst>
            </p:cNvPr>
            <p:cNvSpPr txBox="1"/>
            <p:nvPr/>
          </p:nvSpPr>
          <p:spPr>
            <a:xfrm>
              <a:off x="1198830" y="1768908"/>
              <a:ext cx="2285036" cy="2668591"/>
            </a:xfrm>
            <a:prstGeom prst="rect">
              <a:avLst/>
            </a:prstGeom>
            <a:noFill/>
          </p:spPr>
          <p:txBody>
            <a:bodyPr wrap="none" rtlCol="0">
              <a:spAutoFit/>
            </a:bodyPr>
            <a:lstStyle/>
            <a:p>
              <a:r>
                <a:rPr lang="en-US" sz="6000" dirty="0"/>
                <a:t>C#</a:t>
              </a:r>
            </a:p>
          </p:txBody>
        </p:sp>
        <p:sp>
          <p:nvSpPr>
            <p:cNvPr id="11" name="TextBox 10">
              <a:extLst>
                <a:ext uri="{FF2B5EF4-FFF2-40B4-BE49-F238E27FC236}">
                  <a16:creationId xmlns:a16="http://schemas.microsoft.com/office/drawing/2014/main" id="{04220A03-9615-4A3B-AA44-F0CCF4F43644}"/>
                </a:ext>
              </a:extLst>
            </p:cNvPr>
            <p:cNvSpPr txBox="1"/>
            <p:nvPr/>
          </p:nvSpPr>
          <p:spPr>
            <a:xfrm>
              <a:off x="6495548" y="2395683"/>
              <a:ext cx="8109697" cy="1374728"/>
            </a:xfrm>
            <a:prstGeom prst="rect">
              <a:avLst/>
            </a:prstGeom>
            <a:noFill/>
          </p:spPr>
          <p:txBody>
            <a:bodyPr wrap="square" rtlCol="0">
              <a:spAutoFit/>
            </a:bodyPr>
            <a:lstStyle/>
            <a:p>
              <a:r>
                <a:rPr lang="en-US" sz="2800" dirty="0"/>
                <a:t>Functional techniques</a:t>
              </a:r>
            </a:p>
          </p:txBody>
        </p:sp>
      </p:grpSp>
      <p:sp>
        <p:nvSpPr>
          <p:cNvPr id="9" name="Content Placeholder 4">
            <a:extLst>
              <a:ext uri="{FF2B5EF4-FFF2-40B4-BE49-F238E27FC236}">
                <a16:creationId xmlns:a16="http://schemas.microsoft.com/office/drawing/2014/main" id="{27844A34-9BF2-481F-9757-83AF1F592A4C}"/>
              </a:ext>
            </a:extLst>
          </p:cNvPr>
          <p:cNvSpPr txBox="1">
            <a:spLocks/>
          </p:cNvSpPr>
          <p:nvPr/>
        </p:nvSpPr>
        <p:spPr>
          <a:xfrm>
            <a:off x="2837709" y="3047105"/>
            <a:ext cx="2942321" cy="1147996"/>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Pattern matching</a:t>
            </a:r>
          </a:p>
          <a:p>
            <a:r>
              <a:rPr lang="en-US" sz="2400" dirty="0"/>
              <a:t>Generic hierarchies</a:t>
            </a:r>
          </a:p>
          <a:p>
            <a:r>
              <a:rPr lang="en-US" sz="2400" dirty="0"/>
              <a:t>And much more</a:t>
            </a:r>
          </a:p>
        </p:txBody>
      </p:sp>
      <p:grpSp>
        <p:nvGrpSpPr>
          <p:cNvPr id="3" name="Group 2">
            <a:extLst>
              <a:ext uri="{FF2B5EF4-FFF2-40B4-BE49-F238E27FC236}">
                <a16:creationId xmlns:a16="http://schemas.microsoft.com/office/drawing/2014/main" id="{E8D9E18B-5D6D-47AA-83CF-B32ECB61E1E7}"/>
              </a:ext>
            </a:extLst>
          </p:cNvPr>
          <p:cNvGrpSpPr/>
          <p:nvPr/>
        </p:nvGrpSpPr>
        <p:grpSpPr>
          <a:xfrm flipH="1">
            <a:off x="-722713" y="3395999"/>
            <a:ext cx="3556026" cy="1888034"/>
            <a:chOff x="-203227" y="446239"/>
            <a:chExt cx="11358667" cy="6269251"/>
          </a:xfrm>
        </p:grpSpPr>
        <p:grpSp>
          <p:nvGrpSpPr>
            <p:cNvPr id="12" name="Group 11">
              <a:extLst>
                <a:ext uri="{FF2B5EF4-FFF2-40B4-BE49-F238E27FC236}">
                  <a16:creationId xmlns:a16="http://schemas.microsoft.com/office/drawing/2014/main" id="{DFF3FFDA-0D15-43CD-A9D8-747A72065701}"/>
                </a:ext>
              </a:extLst>
            </p:cNvPr>
            <p:cNvGrpSpPr/>
            <p:nvPr/>
          </p:nvGrpSpPr>
          <p:grpSpPr>
            <a:xfrm>
              <a:off x="1943560" y="446239"/>
              <a:ext cx="4014269" cy="2906561"/>
              <a:chOff x="1516466" y="169148"/>
              <a:chExt cx="9071212" cy="6519703"/>
            </a:xfrm>
          </p:grpSpPr>
          <p:sp>
            <p:nvSpPr>
              <p:cNvPr id="13" name="Oval 12">
                <a:extLst>
                  <a:ext uri="{FF2B5EF4-FFF2-40B4-BE49-F238E27FC236}">
                    <a16:creationId xmlns:a16="http://schemas.microsoft.com/office/drawing/2014/main" id="{98EC9DED-34B6-4A99-A150-488E40A328DD}"/>
                  </a:ext>
                </a:extLst>
              </p:cNvPr>
              <p:cNvSpPr/>
              <p:nvPr/>
            </p:nvSpPr>
            <p:spPr>
              <a:xfrm>
                <a:off x="2540735" y="169148"/>
                <a:ext cx="7110529" cy="6519703"/>
              </a:xfrm>
              <a:prstGeom prst="ellipse">
                <a:avLst/>
              </a:prstGeom>
            </p:spPr>
            <p:style>
              <a:lnRef idx="2">
                <a:schemeClr val="lt1">
                  <a:hueOff val="0"/>
                  <a:satOff val="0"/>
                  <a:lumOff val="0"/>
                  <a:alphaOff val="0"/>
                </a:schemeClr>
              </a:lnRef>
              <a:fillRef idx="1">
                <a:schemeClr val="accent4">
                  <a:hueOff val="10395692"/>
                  <a:satOff val="-47968"/>
                  <a:lumOff val="1765"/>
                  <a:alphaOff val="0"/>
                </a:schemeClr>
              </a:fillRef>
              <a:effectRef idx="0">
                <a:schemeClr val="accent4">
                  <a:hueOff val="10395692"/>
                  <a:satOff val="-47968"/>
                  <a:lumOff val="1765"/>
                  <a:alphaOff val="0"/>
                </a:schemeClr>
              </a:effectRef>
              <a:fontRef idx="minor">
                <a:schemeClr val="lt1"/>
              </a:fontRef>
            </p:style>
          </p:sp>
          <p:sp>
            <p:nvSpPr>
              <p:cNvPr id="14" name="Oval 13">
                <a:extLst>
                  <a:ext uri="{FF2B5EF4-FFF2-40B4-BE49-F238E27FC236}">
                    <a16:creationId xmlns:a16="http://schemas.microsoft.com/office/drawing/2014/main" id="{46E0B648-1FE7-4FBE-B982-A0F1F85BEE9E}"/>
                  </a:ext>
                </a:extLst>
              </p:cNvPr>
              <p:cNvSpPr/>
              <p:nvPr/>
            </p:nvSpPr>
            <p:spPr>
              <a:xfrm>
                <a:off x="3477149" y="1107080"/>
                <a:ext cx="5237702" cy="4643839"/>
              </a:xfrm>
              <a:prstGeom prst="ellipse">
                <a:avLst/>
              </a:prstGeom>
            </p:spPr>
            <p:style>
              <a:lnRef idx="2">
                <a:schemeClr val="lt1">
                  <a:hueOff val="0"/>
                  <a:satOff val="0"/>
                  <a:lumOff val="0"/>
                  <a:alphaOff val="0"/>
                </a:schemeClr>
              </a:lnRef>
              <a:fillRef idx="1">
                <a:schemeClr val="accent4">
                  <a:hueOff val="5197846"/>
                  <a:satOff val="-23984"/>
                  <a:lumOff val="883"/>
                  <a:alphaOff val="0"/>
                </a:schemeClr>
              </a:fillRef>
              <a:effectRef idx="0">
                <a:schemeClr val="accent4">
                  <a:hueOff val="5197846"/>
                  <a:satOff val="-23984"/>
                  <a:lumOff val="883"/>
                  <a:alphaOff val="0"/>
                </a:schemeClr>
              </a:effectRef>
              <a:fontRef idx="minor">
                <a:schemeClr val="lt1"/>
              </a:fontRef>
            </p:style>
            <p:txBody>
              <a:bodyPr anchor="ctr"/>
              <a:lstStyle/>
              <a:p>
                <a:pPr algn="ctr"/>
                <a:r>
                  <a:rPr lang="en-US" sz="1300" dirty="0">
                    <a:solidFill>
                      <a:schemeClr val="tx1"/>
                    </a:solidFill>
                  </a:rPr>
                  <a:t>Pure</a:t>
                </a:r>
              </a:p>
            </p:txBody>
          </p:sp>
          <p:sp>
            <p:nvSpPr>
              <p:cNvPr id="15" name="Arrow: Up-Down 14">
                <a:extLst>
                  <a:ext uri="{FF2B5EF4-FFF2-40B4-BE49-F238E27FC236}">
                    <a16:creationId xmlns:a16="http://schemas.microsoft.com/office/drawing/2014/main" id="{4C8201F3-93F5-43D5-A9BC-E8C9F476A700}"/>
                  </a:ext>
                </a:extLst>
              </p:cNvPr>
              <p:cNvSpPr/>
              <p:nvPr/>
            </p:nvSpPr>
            <p:spPr>
              <a:xfrm rot="5400000">
                <a:off x="8699677" y="2061928"/>
                <a:ext cx="1041859" cy="2734143"/>
              </a:xfrm>
              <a:prstGeom prst="upDown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050"/>
              </a:p>
            </p:txBody>
          </p:sp>
          <p:sp>
            <p:nvSpPr>
              <p:cNvPr id="16" name="Arrow: Up-Down 15">
                <a:extLst>
                  <a:ext uri="{FF2B5EF4-FFF2-40B4-BE49-F238E27FC236}">
                    <a16:creationId xmlns:a16="http://schemas.microsoft.com/office/drawing/2014/main" id="{790E7E50-98BA-4DA5-8BCC-63729289E42E}"/>
                  </a:ext>
                </a:extLst>
              </p:cNvPr>
              <p:cNvSpPr/>
              <p:nvPr/>
            </p:nvSpPr>
            <p:spPr>
              <a:xfrm rot="5400000">
                <a:off x="2362608" y="2061928"/>
                <a:ext cx="1041859" cy="2734143"/>
              </a:xfrm>
              <a:prstGeom prst="upDown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050"/>
              </a:p>
            </p:txBody>
          </p:sp>
        </p:grpSp>
        <p:grpSp>
          <p:nvGrpSpPr>
            <p:cNvPr id="17" name="Group 16">
              <a:extLst>
                <a:ext uri="{FF2B5EF4-FFF2-40B4-BE49-F238E27FC236}">
                  <a16:creationId xmlns:a16="http://schemas.microsoft.com/office/drawing/2014/main" id="{3C48A720-C7E5-4617-BD83-98C35D481D39}"/>
                </a:ext>
              </a:extLst>
            </p:cNvPr>
            <p:cNvGrpSpPr/>
            <p:nvPr/>
          </p:nvGrpSpPr>
          <p:grpSpPr>
            <a:xfrm>
              <a:off x="-203227" y="3411761"/>
              <a:ext cx="4337477" cy="3303729"/>
              <a:chOff x="1516466" y="169148"/>
              <a:chExt cx="9071212" cy="6519703"/>
            </a:xfrm>
          </p:grpSpPr>
          <p:sp>
            <p:nvSpPr>
              <p:cNvPr id="18" name="Oval 17">
                <a:extLst>
                  <a:ext uri="{FF2B5EF4-FFF2-40B4-BE49-F238E27FC236}">
                    <a16:creationId xmlns:a16="http://schemas.microsoft.com/office/drawing/2014/main" id="{1BB0FBD2-1741-4373-AA0A-18EE02400BD7}"/>
                  </a:ext>
                </a:extLst>
              </p:cNvPr>
              <p:cNvSpPr/>
              <p:nvPr/>
            </p:nvSpPr>
            <p:spPr>
              <a:xfrm>
                <a:off x="2540735" y="169148"/>
                <a:ext cx="7110529" cy="6519703"/>
              </a:xfrm>
              <a:prstGeom prst="ellipse">
                <a:avLst/>
              </a:prstGeom>
            </p:spPr>
            <p:style>
              <a:lnRef idx="2">
                <a:schemeClr val="lt1">
                  <a:hueOff val="0"/>
                  <a:satOff val="0"/>
                  <a:lumOff val="0"/>
                  <a:alphaOff val="0"/>
                </a:schemeClr>
              </a:lnRef>
              <a:fillRef idx="1">
                <a:schemeClr val="accent4">
                  <a:hueOff val="10395692"/>
                  <a:satOff val="-47968"/>
                  <a:lumOff val="1765"/>
                  <a:alphaOff val="0"/>
                </a:schemeClr>
              </a:fillRef>
              <a:effectRef idx="0">
                <a:schemeClr val="accent4">
                  <a:hueOff val="10395692"/>
                  <a:satOff val="-47968"/>
                  <a:lumOff val="1765"/>
                  <a:alphaOff val="0"/>
                </a:schemeClr>
              </a:effectRef>
              <a:fontRef idx="minor">
                <a:schemeClr val="lt1"/>
              </a:fontRef>
            </p:style>
          </p:sp>
          <p:sp>
            <p:nvSpPr>
              <p:cNvPr id="19" name="Oval 18">
                <a:extLst>
                  <a:ext uri="{FF2B5EF4-FFF2-40B4-BE49-F238E27FC236}">
                    <a16:creationId xmlns:a16="http://schemas.microsoft.com/office/drawing/2014/main" id="{BF0B0879-9EE4-41FB-99E4-2E86E2A8B24B}"/>
                  </a:ext>
                </a:extLst>
              </p:cNvPr>
              <p:cNvSpPr/>
              <p:nvPr/>
            </p:nvSpPr>
            <p:spPr>
              <a:xfrm>
                <a:off x="3477149" y="1107080"/>
                <a:ext cx="5237702" cy="4643839"/>
              </a:xfrm>
              <a:prstGeom prst="ellipse">
                <a:avLst/>
              </a:prstGeom>
            </p:spPr>
            <p:style>
              <a:lnRef idx="2">
                <a:schemeClr val="lt1">
                  <a:hueOff val="0"/>
                  <a:satOff val="0"/>
                  <a:lumOff val="0"/>
                  <a:alphaOff val="0"/>
                </a:schemeClr>
              </a:lnRef>
              <a:fillRef idx="1">
                <a:schemeClr val="accent4">
                  <a:hueOff val="5197846"/>
                  <a:satOff val="-23984"/>
                  <a:lumOff val="883"/>
                  <a:alphaOff val="0"/>
                </a:schemeClr>
              </a:fillRef>
              <a:effectRef idx="0">
                <a:schemeClr val="accent4">
                  <a:hueOff val="5197846"/>
                  <a:satOff val="-23984"/>
                  <a:lumOff val="883"/>
                  <a:alphaOff val="0"/>
                </a:schemeClr>
              </a:effectRef>
              <a:fontRef idx="minor">
                <a:schemeClr val="lt1"/>
              </a:fontRef>
            </p:style>
            <p:txBody>
              <a:bodyPr anchor="ctr"/>
              <a:lstStyle/>
              <a:p>
                <a:pPr algn="ctr"/>
                <a:r>
                  <a:rPr lang="en-US" sz="1500" dirty="0">
                    <a:solidFill>
                      <a:schemeClr val="tx1"/>
                    </a:solidFill>
                  </a:rPr>
                  <a:t>Pure</a:t>
                </a:r>
              </a:p>
            </p:txBody>
          </p:sp>
          <p:sp>
            <p:nvSpPr>
              <p:cNvPr id="20" name="Arrow: Up-Down 19">
                <a:extLst>
                  <a:ext uri="{FF2B5EF4-FFF2-40B4-BE49-F238E27FC236}">
                    <a16:creationId xmlns:a16="http://schemas.microsoft.com/office/drawing/2014/main" id="{2DA60F84-B468-41E9-AB79-033F6A002F70}"/>
                  </a:ext>
                </a:extLst>
              </p:cNvPr>
              <p:cNvSpPr/>
              <p:nvPr/>
            </p:nvSpPr>
            <p:spPr>
              <a:xfrm rot="5400000">
                <a:off x="8699677" y="2061928"/>
                <a:ext cx="1041859" cy="2734143"/>
              </a:xfrm>
              <a:prstGeom prst="upDown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050"/>
              </a:p>
            </p:txBody>
          </p:sp>
          <p:sp>
            <p:nvSpPr>
              <p:cNvPr id="21" name="Arrow: Up-Down 20">
                <a:extLst>
                  <a:ext uri="{FF2B5EF4-FFF2-40B4-BE49-F238E27FC236}">
                    <a16:creationId xmlns:a16="http://schemas.microsoft.com/office/drawing/2014/main" id="{3FF55114-30DF-4BBB-B0E3-B801713AC1D4}"/>
                  </a:ext>
                </a:extLst>
              </p:cNvPr>
              <p:cNvSpPr/>
              <p:nvPr/>
            </p:nvSpPr>
            <p:spPr>
              <a:xfrm rot="5400000">
                <a:off x="2362608" y="2061928"/>
                <a:ext cx="1041859" cy="2734143"/>
              </a:xfrm>
              <a:prstGeom prst="upDown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050"/>
              </a:p>
            </p:txBody>
          </p:sp>
        </p:grpSp>
        <p:grpSp>
          <p:nvGrpSpPr>
            <p:cNvPr id="22" name="Group 21">
              <a:extLst>
                <a:ext uri="{FF2B5EF4-FFF2-40B4-BE49-F238E27FC236}">
                  <a16:creationId xmlns:a16="http://schemas.microsoft.com/office/drawing/2014/main" id="{94B5047B-54D0-4CDF-B81D-0A0B80D345D0}"/>
                </a:ext>
              </a:extLst>
            </p:cNvPr>
            <p:cNvGrpSpPr/>
            <p:nvPr/>
          </p:nvGrpSpPr>
          <p:grpSpPr>
            <a:xfrm>
              <a:off x="8008829" y="3187064"/>
              <a:ext cx="3146611" cy="2304878"/>
              <a:chOff x="1516466" y="169148"/>
              <a:chExt cx="9071212" cy="6519703"/>
            </a:xfrm>
          </p:grpSpPr>
          <p:sp>
            <p:nvSpPr>
              <p:cNvPr id="23" name="Oval 22">
                <a:extLst>
                  <a:ext uri="{FF2B5EF4-FFF2-40B4-BE49-F238E27FC236}">
                    <a16:creationId xmlns:a16="http://schemas.microsoft.com/office/drawing/2014/main" id="{DF504FB1-6E25-429F-85F5-C8315D3867F0}"/>
                  </a:ext>
                </a:extLst>
              </p:cNvPr>
              <p:cNvSpPr/>
              <p:nvPr/>
            </p:nvSpPr>
            <p:spPr>
              <a:xfrm>
                <a:off x="2540735" y="169148"/>
                <a:ext cx="7110529" cy="6519703"/>
              </a:xfrm>
              <a:prstGeom prst="ellipse">
                <a:avLst/>
              </a:prstGeom>
            </p:spPr>
            <p:style>
              <a:lnRef idx="2">
                <a:schemeClr val="lt1">
                  <a:hueOff val="0"/>
                  <a:satOff val="0"/>
                  <a:lumOff val="0"/>
                  <a:alphaOff val="0"/>
                </a:schemeClr>
              </a:lnRef>
              <a:fillRef idx="1">
                <a:schemeClr val="accent4">
                  <a:hueOff val="10395692"/>
                  <a:satOff val="-47968"/>
                  <a:lumOff val="1765"/>
                  <a:alphaOff val="0"/>
                </a:schemeClr>
              </a:fillRef>
              <a:effectRef idx="0">
                <a:schemeClr val="accent4">
                  <a:hueOff val="10395692"/>
                  <a:satOff val="-47968"/>
                  <a:lumOff val="1765"/>
                  <a:alphaOff val="0"/>
                </a:schemeClr>
              </a:effectRef>
              <a:fontRef idx="minor">
                <a:schemeClr val="lt1"/>
              </a:fontRef>
            </p:style>
          </p:sp>
          <p:sp>
            <p:nvSpPr>
              <p:cNvPr id="24" name="Oval 23">
                <a:extLst>
                  <a:ext uri="{FF2B5EF4-FFF2-40B4-BE49-F238E27FC236}">
                    <a16:creationId xmlns:a16="http://schemas.microsoft.com/office/drawing/2014/main" id="{F6F1D59C-069B-4BDC-9034-EFC4E0C85951}"/>
                  </a:ext>
                </a:extLst>
              </p:cNvPr>
              <p:cNvSpPr/>
              <p:nvPr/>
            </p:nvSpPr>
            <p:spPr>
              <a:xfrm>
                <a:off x="3477149" y="1107080"/>
                <a:ext cx="5237702" cy="4643839"/>
              </a:xfrm>
              <a:prstGeom prst="ellipse">
                <a:avLst/>
              </a:prstGeom>
            </p:spPr>
            <p:style>
              <a:lnRef idx="2">
                <a:schemeClr val="lt1">
                  <a:hueOff val="0"/>
                  <a:satOff val="0"/>
                  <a:lumOff val="0"/>
                  <a:alphaOff val="0"/>
                </a:schemeClr>
              </a:lnRef>
              <a:fillRef idx="1">
                <a:schemeClr val="accent4">
                  <a:hueOff val="5197846"/>
                  <a:satOff val="-23984"/>
                  <a:lumOff val="883"/>
                  <a:alphaOff val="0"/>
                </a:schemeClr>
              </a:fillRef>
              <a:effectRef idx="0">
                <a:schemeClr val="accent4">
                  <a:hueOff val="5197846"/>
                  <a:satOff val="-23984"/>
                  <a:lumOff val="883"/>
                  <a:alphaOff val="0"/>
                </a:schemeClr>
              </a:effectRef>
              <a:fontRef idx="minor">
                <a:schemeClr val="lt1"/>
              </a:fontRef>
            </p:style>
            <p:txBody>
              <a:bodyPr anchor="ctr"/>
              <a:lstStyle/>
              <a:p>
                <a:pPr algn="ctr"/>
                <a:r>
                  <a:rPr lang="en-US" sz="900" dirty="0">
                    <a:solidFill>
                      <a:schemeClr val="tx1"/>
                    </a:solidFill>
                  </a:rPr>
                  <a:t>Pure</a:t>
                </a:r>
              </a:p>
            </p:txBody>
          </p:sp>
          <p:sp>
            <p:nvSpPr>
              <p:cNvPr id="25" name="Arrow: Up-Down 24">
                <a:extLst>
                  <a:ext uri="{FF2B5EF4-FFF2-40B4-BE49-F238E27FC236}">
                    <a16:creationId xmlns:a16="http://schemas.microsoft.com/office/drawing/2014/main" id="{62A1A5CA-7FC6-4098-B6A4-051B331B37EA}"/>
                  </a:ext>
                </a:extLst>
              </p:cNvPr>
              <p:cNvSpPr/>
              <p:nvPr/>
            </p:nvSpPr>
            <p:spPr>
              <a:xfrm rot="5400000">
                <a:off x="8699677" y="2061928"/>
                <a:ext cx="1041859" cy="2734143"/>
              </a:xfrm>
              <a:prstGeom prst="upDown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050"/>
              </a:p>
            </p:txBody>
          </p:sp>
          <p:sp>
            <p:nvSpPr>
              <p:cNvPr id="26" name="Arrow: Up-Down 25">
                <a:extLst>
                  <a:ext uri="{FF2B5EF4-FFF2-40B4-BE49-F238E27FC236}">
                    <a16:creationId xmlns:a16="http://schemas.microsoft.com/office/drawing/2014/main" id="{FFE295E5-A548-4401-86FA-888DE814B8FA}"/>
                  </a:ext>
                </a:extLst>
              </p:cNvPr>
              <p:cNvSpPr/>
              <p:nvPr/>
            </p:nvSpPr>
            <p:spPr>
              <a:xfrm rot="5400000">
                <a:off x="2362608" y="2061928"/>
                <a:ext cx="1041859" cy="2734143"/>
              </a:xfrm>
              <a:prstGeom prst="upDown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050"/>
              </a:p>
            </p:txBody>
          </p:sp>
        </p:grpSp>
        <p:grpSp>
          <p:nvGrpSpPr>
            <p:cNvPr id="27" name="Group 26">
              <a:extLst>
                <a:ext uri="{FF2B5EF4-FFF2-40B4-BE49-F238E27FC236}">
                  <a16:creationId xmlns:a16="http://schemas.microsoft.com/office/drawing/2014/main" id="{83A71197-AC48-4823-BB33-83A2F38D1136}"/>
                </a:ext>
              </a:extLst>
            </p:cNvPr>
            <p:cNvGrpSpPr/>
            <p:nvPr/>
          </p:nvGrpSpPr>
          <p:grpSpPr>
            <a:xfrm>
              <a:off x="4961511" y="3989495"/>
              <a:ext cx="2559215" cy="1914303"/>
              <a:chOff x="1516466" y="169148"/>
              <a:chExt cx="9071212" cy="6519703"/>
            </a:xfrm>
          </p:grpSpPr>
          <p:sp>
            <p:nvSpPr>
              <p:cNvPr id="28" name="Oval 27">
                <a:extLst>
                  <a:ext uri="{FF2B5EF4-FFF2-40B4-BE49-F238E27FC236}">
                    <a16:creationId xmlns:a16="http://schemas.microsoft.com/office/drawing/2014/main" id="{C7203FEB-8C36-4316-9735-7C7A54D5F25A}"/>
                  </a:ext>
                </a:extLst>
              </p:cNvPr>
              <p:cNvSpPr/>
              <p:nvPr/>
            </p:nvSpPr>
            <p:spPr>
              <a:xfrm>
                <a:off x="2540735" y="169148"/>
                <a:ext cx="7110529" cy="6519703"/>
              </a:xfrm>
              <a:prstGeom prst="ellipse">
                <a:avLst/>
              </a:prstGeom>
            </p:spPr>
            <p:style>
              <a:lnRef idx="2">
                <a:schemeClr val="lt1">
                  <a:hueOff val="0"/>
                  <a:satOff val="0"/>
                  <a:lumOff val="0"/>
                  <a:alphaOff val="0"/>
                </a:schemeClr>
              </a:lnRef>
              <a:fillRef idx="1">
                <a:schemeClr val="accent4">
                  <a:hueOff val="10395692"/>
                  <a:satOff val="-47968"/>
                  <a:lumOff val="1765"/>
                  <a:alphaOff val="0"/>
                </a:schemeClr>
              </a:fillRef>
              <a:effectRef idx="0">
                <a:schemeClr val="accent4">
                  <a:hueOff val="10395692"/>
                  <a:satOff val="-47968"/>
                  <a:lumOff val="1765"/>
                  <a:alphaOff val="0"/>
                </a:schemeClr>
              </a:effectRef>
              <a:fontRef idx="minor">
                <a:schemeClr val="lt1"/>
              </a:fontRef>
            </p:style>
          </p:sp>
          <p:sp>
            <p:nvSpPr>
              <p:cNvPr id="29" name="Oval 28">
                <a:extLst>
                  <a:ext uri="{FF2B5EF4-FFF2-40B4-BE49-F238E27FC236}">
                    <a16:creationId xmlns:a16="http://schemas.microsoft.com/office/drawing/2014/main" id="{40E8BF41-1934-4B0F-96BB-0160A4C9E6EE}"/>
                  </a:ext>
                </a:extLst>
              </p:cNvPr>
              <p:cNvSpPr/>
              <p:nvPr/>
            </p:nvSpPr>
            <p:spPr>
              <a:xfrm>
                <a:off x="3477149" y="1107080"/>
                <a:ext cx="5237702" cy="4643839"/>
              </a:xfrm>
              <a:prstGeom prst="ellipse">
                <a:avLst/>
              </a:prstGeom>
            </p:spPr>
            <p:style>
              <a:lnRef idx="2">
                <a:schemeClr val="lt1">
                  <a:hueOff val="0"/>
                  <a:satOff val="0"/>
                  <a:lumOff val="0"/>
                  <a:alphaOff val="0"/>
                </a:schemeClr>
              </a:lnRef>
              <a:fillRef idx="1">
                <a:schemeClr val="accent4">
                  <a:hueOff val="5197846"/>
                  <a:satOff val="-23984"/>
                  <a:lumOff val="883"/>
                  <a:alphaOff val="0"/>
                </a:schemeClr>
              </a:fillRef>
              <a:effectRef idx="0">
                <a:schemeClr val="accent4">
                  <a:hueOff val="5197846"/>
                  <a:satOff val="-23984"/>
                  <a:lumOff val="883"/>
                  <a:alphaOff val="0"/>
                </a:schemeClr>
              </a:effectRef>
              <a:fontRef idx="minor">
                <a:schemeClr val="lt1"/>
              </a:fontRef>
            </p:style>
            <p:txBody>
              <a:bodyPr anchor="ctr"/>
              <a:lstStyle/>
              <a:p>
                <a:pPr algn="ctr"/>
                <a:r>
                  <a:rPr lang="en-US" sz="500" dirty="0">
                    <a:solidFill>
                      <a:schemeClr val="tx1"/>
                    </a:solidFill>
                  </a:rPr>
                  <a:t>Pure</a:t>
                </a:r>
              </a:p>
            </p:txBody>
          </p:sp>
          <p:sp>
            <p:nvSpPr>
              <p:cNvPr id="30" name="Arrow: Up-Down 29">
                <a:extLst>
                  <a:ext uri="{FF2B5EF4-FFF2-40B4-BE49-F238E27FC236}">
                    <a16:creationId xmlns:a16="http://schemas.microsoft.com/office/drawing/2014/main" id="{859CC54E-43DB-41FF-9FAB-0A2856A103A4}"/>
                  </a:ext>
                </a:extLst>
              </p:cNvPr>
              <p:cNvSpPr/>
              <p:nvPr/>
            </p:nvSpPr>
            <p:spPr>
              <a:xfrm rot="5400000">
                <a:off x="8699677" y="2061928"/>
                <a:ext cx="1041859" cy="2734143"/>
              </a:xfrm>
              <a:prstGeom prst="upDown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800"/>
              </a:p>
            </p:txBody>
          </p:sp>
          <p:sp>
            <p:nvSpPr>
              <p:cNvPr id="31" name="Arrow: Up-Down 30">
                <a:extLst>
                  <a:ext uri="{FF2B5EF4-FFF2-40B4-BE49-F238E27FC236}">
                    <a16:creationId xmlns:a16="http://schemas.microsoft.com/office/drawing/2014/main" id="{D92D3DC4-7E57-4091-88CF-A7847882F431}"/>
                  </a:ext>
                </a:extLst>
              </p:cNvPr>
              <p:cNvSpPr/>
              <p:nvPr/>
            </p:nvSpPr>
            <p:spPr>
              <a:xfrm rot="5400000">
                <a:off x="2362608" y="2061928"/>
                <a:ext cx="1041859" cy="2734143"/>
              </a:xfrm>
              <a:prstGeom prst="upDown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800"/>
              </a:p>
            </p:txBody>
          </p:sp>
        </p:grpSp>
        <p:grpSp>
          <p:nvGrpSpPr>
            <p:cNvPr id="32" name="Group 31">
              <a:extLst>
                <a:ext uri="{FF2B5EF4-FFF2-40B4-BE49-F238E27FC236}">
                  <a16:creationId xmlns:a16="http://schemas.microsoft.com/office/drawing/2014/main" id="{D1B834E2-7D60-4BA1-B305-F69BA8F7C29A}"/>
                </a:ext>
              </a:extLst>
            </p:cNvPr>
            <p:cNvGrpSpPr/>
            <p:nvPr/>
          </p:nvGrpSpPr>
          <p:grpSpPr>
            <a:xfrm>
              <a:off x="6992355" y="1285995"/>
              <a:ext cx="2559215" cy="1914303"/>
              <a:chOff x="1516466" y="169148"/>
              <a:chExt cx="9071212" cy="6519703"/>
            </a:xfrm>
          </p:grpSpPr>
          <p:sp>
            <p:nvSpPr>
              <p:cNvPr id="33" name="Oval 32">
                <a:extLst>
                  <a:ext uri="{FF2B5EF4-FFF2-40B4-BE49-F238E27FC236}">
                    <a16:creationId xmlns:a16="http://schemas.microsoft.com/office/drawing/2014/main" id="{45758886-E135-47BE-9CDE-DAAF2A3C2BD9}"/>
                  </a:ext>
                </a:extLst>
              </p:cNvPr>
              <p:cNvSpPr/>
              <p:nvPr/>
            </p:nvSpPr>
            <p:spPr>
              <a:xfrm>
                <a:off x="2540735" y="169148"/>
                <a:ext cx="7110529" cy="6519703"/>
              </a:xfrm>
              <a:prstGeom prst="ellipse">
                <a:avLst/>
              </a:prstGeom>
            </p:spPr>
            <p:style>
              <a:lnRef idx="2">
                <a:schemeClr val="lt1">
                  <a:hueOff val="0"/>
                  <a:satOff val="0"/>
                  <a:lumOff val="0"/>
                  <a:alphaOff val="0"/>
                </a:schemeClr>
              </a:lnRef>
              <a:fillRef idx="1">
                <a:schemeClr val="accent4">
                  <a:hueOff val="10395692"/>
                  <a:satOff val="-47968"/>
                  <a:lumOff val="1765"/>
                  <a:alphaOff val="0"/>
                </a:schemeClr>
              </a:fillRef>
              <a:effectRef idx="0">
                <a:schemeClr val="accent4">
                  <a:hueOff val="10395692"/>
                  <a:satOff val="-47968"/>
                  <a:lumOff val="1765"/>
                  <a:alphaOff val="0"/>
                </a:schemeClr>
              </a:effectRef>
              <a:fontRef idx="minor">
                <a:schemeClr val="lt1"/>
              </a:fontRef>
            </p:style>
          </p:sp>
          <p:sp>
            <p:nvSpPr>
              <p:cNvPr id="34" name="Oval 33">
                <a:extLst>
                  <a:ext uri="{FF2B5EF4-FFF2-40B4-BE49-F238E27FC236}">
                    <a16:creationId xmlns:a16="http://schemas.microsoft.com/office/drawing/2014/main" id="{C9589F8F-5306-408E-9CF4-BB718E663ABE}"/>
                  </a:ext>
                </a:extLst>
              </p:cNvPr>
              <p:cNvSpPr/>
              <p:nvPr/>
            </p:nvSpPr>
            <p:spPr>
              <a:xfrm>
                <a:off x="3477149" y="1107080"/>
                <a:ext cx="5237702" cy="4643839"/>
              </a:xfrm>
              <a:prstGeom prst="ellipse">
                <a:avLst/>
              </a:prstGeom>
            </p:spPr>
            <p:style>
              <a:lnRef idx="2">
                <a:schemeClr val="lt1">
                  <a:hueOff val="0"/>
                  <a:satOff val="0"/>
                  <a:lumOff val="0"/>
                  <a:alphaOff val="0"/>
                </a:schemeClr>
              </a:lnRef>
              <a:fillRef idx="1">
                <a:schemeClr val="accent4">
                  <a:hueOff val="5197846"/>
                  <a:satOff val="-23984"/>
                  <a:lumOff val="883"/>
                  <a:alphaOff val="0"/>
                </a:schemeClr>
              </a:fillRef>
              <a:effectRef idx="0">
                <a:schemeClr val="accent4">
                  <a:hueOff val="5197846"/>
                  <a:satOff val="-23984"/>
                  <a:lumOff val="883"/>
                  <a:alphaOff val="0"/>
                </a:schemeClr>
              </a:effectRef>
              <a:fontRef idx="minor">
                <a:schemeClr val="lt1"/>
              </a:fontRef>
            </p:style>
            <p:txBody>
              <a:bodyPr anchor="ctr"/>
              <a:lstStyle/>
              <a:p>
                <a:pPr algn="ctr"/>
                <a:r>
                  <a:rPr lang="en-US" sz="500" dirty="0">
                    <a:solidFill>
                      <a:schemeClr val="tx1"/>
                    </a:solidFill>
                  </a:rPr>
                  <a:t>Pure</a:t>
                </a:r>
              </a:p>
            </p:txBody>
          </p:sp>
          <p:sp>
            <p:nvSpPr>
              <p:cNvPr id="35" name="Arrow: Up-Down 34">
                <a:extLst>
                  <a:ext uri="{FF2B5EF4-FFF2-40B4-BE49-F238E27FC236}">
                    <a16:creationId xmlns:a16="http://schemas.microsoft.com/office/drawing/2014/main" id="{7A70E5D3-A3E8-4284-8BF7-2924E0FF80F1}"/>
                  </a:ext>
                </a:extLst>
              </p:cNvPr>
              <p:cNvSpPr/>
              <p:nvPr/>
            </p:nvSpPr>
            <p:spPr>
              <a:xfrm rot="5400000">
                <a:off x="8699677" y="2061928"/>
                <a:ext cx="1041859" cy="2734143"/>
              </a:xfrm>
              <a:prstGeom prst="upDown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800"/>
              </a:p>
            </p:txBody>
          </p:sp>
          <p:sp>
            <p:nvSpPr>
              <p:cNvPr id="36" name="Arrow: Up-Down 35">
                <a:extLst>
                  <a:ext uri="{FF2B5EF4-FFF2-40B4-BE49-F238E27FC236}">
                    <a16:creationId xmlns:a16="http://schemas.microsoft.com/office/drawing/2014/main" id="{FE688503-797A-4895-8F76-89EB137744F7}"/>
                  </a:ext>
                </a:extLst>
              </p:cNvPr>
              <p:cNvSpPr/>
              <p:nvPr/>
            </p:nvSpPr>
            <p:spPr>
              <a:xfrm rot="5400000">
                <a:off x="2362608" y="2061928"/>
                <a:ext cx="1041859" cy="2734143"/>
              </a:xfrm>
              <a:prstGeom prst="upDown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800"/>
              </a:p>
            </p:txBody>
          </p:sp>
        </p:grpSp>
      </p:grpSp>
      <p:grpSp>
        <p:nvGrpSpPr>
          <p:cNvPr id="4" name="Group 3">
            <a:extLst>
              <a:ext uri="{FF2B5EF4-FFF2-40B4-BE49-F238E27FC236}">
                <a16:creationId xmlns:a16="http://schemas.microsoft.com/office/drawing/2014/main" id="{7BAAB5FE-6C42-46F6-A381-9032811FF6C6}"/>
              </a:ext>
            </a:extLst>
          </p:cNvPr>
          <p:cNvGrpSpPr/>
          <p:nvPr/>
        </p:nvGrpSpPr>
        <p:grpSpPr>
          <a:xfrm>
            <a:off x="6325227" y="2185239"/>
            <a:ext cx="5671282" cy="2086094"/>
            <a:chOff x="2703906" y="3173944"/>
            <a:chExt cx="5823868" cy="2145526"/>
          </a:xfrm>
        </p:grpSpPr>
        <p:sp>
          <p:nvSpPr>
            <p:cNvPr id="37" name="Arrow: Up-Down 36">
              <a:extLst>
                <a:ext uri="{FF2B5EF4-FFF2-40B4-BE49-F238E27FC236}">
                  <a16:creationId xmlns:a16="http://schemas.microsoft.com/office/drawing/2014/main" id="{E68F7F80-015F-435C-A9C1-F5C8718DC927}"/>
                </a:ext>
              </a:extLst>
            </p:cNvPr>
            <p:cNvSpPr/>
            <p:nvPr/>
          </p:nvSpPr>
          <p:spPr>
            <a:xfrm rot="5400000" flipH="1">
              <a:off x="5233566" y="2025263"/>
              <a:ext cx="764547" cy="5823868"/>
            </a:xfrm>
            <a:prstGeom prst="upDownArrow">
              <a:avLst>
                <a:gd name="adj1" fmla="val 48267"/>
                <a:gd name="adj2" fmla="val 50000"/>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sz="600"/>
            </a:p>
          </p:txBody>
        </p:sp>
        <p:grpSp>
          <p:nvGrpSpPr>
            <p:cNvPr id="38" name="Group 37">
              <a:extLst>
                <a:ext uri="{FF2B5EF4-FFF2-40B4-BE49-F238E27FC236}">
                  <a16:creationId xmlns:a16="http://schemas.microsoft.com/office/drawing/2014/main" id="{EBA9581A-1864-44B3-9866-21377B6EF4E7}"/>
                </a:ext>
              </a:extLst>
            </p:cNvPr>
            <p:cNvGrpSpPr/>
            <p:nvPr/>
          </p:nvGrpSpPr>
          <p:grpSpPr>
            <a:xfrm>
              <a:off x="3064878" y="3184494"/>
              <a:ext cx="1307278" cy="1752702"/>
              <a:chOff x="3064878" y="3184494"/>
              <a:chExt cx="1307278" cy="1752702"/>
            </a:xfrm>
          </p:grpSpPr>
          <p:sp>
            <p:nvSpPr>
              <p:cNvPr id="39" name="Oval 38">
                <a:extLst>
                  <a:ext uri="{FF2B5EF4-FFF2-40B4-BE49-F238E27FC236}">
                    <a16:creationId xmlns:a16="http://schemas.microsoft.com/office/drawing/2014/main" id="{EE3C6D89-B249-4644-944C-81578DE318FF}"/>
                  </a:ext>
                </a:extLst>
              </p:cNvPr>
              <p:cNvSpPr/>
              <p:nvPr/>
            </p:nvSpPr>
            <p:spPr>
              <a:xfrm flipH="1">
                <a:off x="3064878" y="3184494"/>
                <a:ext cx="1307278" cy="1289079"/>
              </a:xfrm>
              <a:prstGeom prst="ellipse">
                <a:avLst/>
              </a:prstGeom>
            </p:spPr>
            <p:style>
              <a:lnRef idx="2">
                <a:schemeClr val="lt1">
                  <a:hueOff val="0"/>
                  <a:satOff val="0"/>
                  <a:lumOff val="0"/>
                  <a:alphaOff val="0"/>
                </a:schemeClr>
              </a:lnRef>
              <a:fillRef idx="1">
                <a:schemeClr val="accent4">
                  <a:hueOff val="10395692"/>
                  <a:satOff val="-47968"/>
                  <a:lumOff val="1765"/>
                  <a:alphaOff val="0"/>
                </a:schemeClr>
              </a:fillRef>
              <a:effectRef idx="0">
                <a:schemeClr val="accent4">
                  <a:hueOff val="10395692"/>
                  <a:satOff val="-47968"/>
                  <a:lumOff val="1765"/>
                  <a:alphaOff val="0"/>
                </a:schemeClr>
              </a:effectRef>
              <a:fontRef idx="minor">
                <a:schemeClr val="lt1"/>
              </a:fontRef>
            </p:style>
          </p:sp>
          <p:sp>
            <p:nvSpPr>
              <p:cNvPr id="40" name="Oval 39">
                <a:extLst>
                  <a:ext uri="{FF2B5EF4-FFF2-40B4-BE49-F238E27FC236}">
                    <a16:creationId xmlns:a16="http://schemas.microsoft.com/office/drawing/2014/main" id="{7B4CCE86-EF8D-4DEF-86A1-9A0E26CF34A9}"/>
                  </a:ext>
                </a:extLst>
              </p:cNvPr>
              <p:cNvSpPr/>
              <p:nvPr/>
            </p:nvSpPr>
            <p:spPr>
              <a:xfrm flipH="1">
                <a:off x="3237038" y="3369942"/>
                <a:ext cx="962957" cy="918182"/>
              </a:xfrm>
              <a:prstGeom prst="ellipse">
                <a:avLst/>
              </a:prstGeom>
            </p:spPr>
            <p:style>
              <a:lnRef idx="2">
                <a:schemeClr val="lt1">
                  <a:hueOff val="0"/>
                  <a:satOff val="0"/>
                  <a:lumOff val="0"/>
                  <a:alphaOff val="0"/>
                </a:schemeClr>
              </a:lnRef>
              <a:fillRef idx="1">
                <a:schemeClr val="accent4">
                  <a:hueOff val="5197846"/>
                  <a:satOff val="-23984"/>
                  <a:lumOff val="883"/>
                  <a:alphaOff val="0"/>
                </a:schemeClr>
              </a:fillRef>
              <a:effectRef idx="0">
                <a:schemeClr val="accent4">
                  <a:hueOff val="5197846"/>
                  <a:satOff val="-23984"/>
                  <a:lumOff val="883"/>
                  <a:alphaOff val="0"/>
                </a:schemeClr>
              </a:effectRef>
              <a:fontRef idx="minor">
                <a:schemeClr val="lt1"/>
              </a:fontRef>
            </p:style>
            <p:txBody>
              <a:bodyPr anchor="ctr"/>
              <a:lstStyle/>
              <a:p>
                <a:pPr algn="ctr"/>
                <a:r>
                  <a:rPr lang="en-US" sz="900" dirty="0">
                    <a:solidFill>
                      <a:schemeClr val="tx1"/>
                    </a:solidFill>
                  </a:rPr>
                  <a:t>Validation</a:t>
                </a:r>
              </a:p>
            </p:txBody>
          </p:sp>
          <p:sp>
            <p:nvSpPr>
              <p:cNvPr id="41" name="Arrow: Up-Down 40">
                <a:extLst>
                  <a:ext uri="{FF2B5EF4-FFF2-40B4-BE49-F238E27FC236}">
                    <a16:creationId xmlns:a16="http://schemas.microsoft.com/office/drawing/2014/main" id="{09AD1180-27C8-4FC5-8D72-68239E010464}"/>
                  </a:ext>
                </a:extLst>
              </p:cNvPr>
              <p:cNvSpPr/>
              <p:nvPr/>
            </p:nvSpPr>
            <p:spPr>
              <a:xfrm rot="10800000" flipH="1">
                <a:off x="3607991" y="4126851"/>
                <a:ext cx="221887" cy="810345"/>
              </a:xfrm>
              <a:prstGeom prst="upDown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600"/>
              </a:p>
            </p:txBody>
          </p:sp>
        </p:grpSp>
        <p:grpSp>
          <p:nvGrpSpPr>
            <p:cNvPr id="42" name="Group 41">
              <a:extLst>
                <a:ext uri="{FF2B5EF4-FFF2-40B4-BE49-F238E27FC236}">
                  <a16:creationId xmlns:a16="http://schemas.microsoft.com/office/drawing/2014/main" id="{04A49588-2A14-4E2C-8872-36205589A723}"/>
                </a:ext>
              </a:extLst>
            </p:cNvPr>
            <p:cNvGrpSpPr/>
            <p:nvPr/>
          </p:nvGrpSpPr>
          <p:grpSpPr>
            <a:xfrm>
              <a:off x="4442649" y="3184494"/>
              <a:ext cx="1307278" cy="1752702"/>
              <a:chOff x="3064878" y="3184494"/>
              <a:chExt cx="1307278" cy="1752702"/>
            </a:xfrm>
          </p:grpSpPr>
          <p:sp>
            <p:nvSpPr>
              <p:cNvPr id="43" name="Oval 42">
                <a:extLst>
                  <a:ext uri="{FF2B5EF4-FFF2-40B4-BE49-F238E27FC236}">
                    <a16:creationId xmlns:a16="http://schemas.microsoft.com/office/drawing/2014/main" id="{DEAD8F16-81E8-4A11-ADD1-311CCDD5AE79}"/>
                  </a:ext>
                </a:extLst>
              </p:cNvPr>
              <p:cNvSpPr/>
              <p:nvPr/>
            </p:nvSpPr>
            <p:spPr>
              <a:xfrm flipH="1">
                <a:off x="3064878" y="3184494"/>
                <a:ext cx="1307278" cy="1289079"/>
              </a:xfrm>
              <a:prstGeom prst="ellipse">
                <a:avLst/>
              </a:prstGeom>
            </p:spPr>
            <p:style>
              <a:lnRef idx="2">
                <a:schemeClr val="lt1">
                  <a:hueOff val="0"/>
                  <a:satOff val="0"/>
                  <a:lumOff val="0"/>
                  <a:alphaOff val="0"/>
                </a:schemeClr>
              </a:lnRef>
              <a:fillRef idx="1">
                <a:schemeClr val="accent4">
                  <a:hueOff val="10395692"/>
                  <a:satOff val="-47968"/>
                  <a:lumOff val="1765"/>
                  <a:alphaOff val="0"/>
                </a:schemeClr>
              </a:fillRef>
              <a:effectRef idx="0">
                <a:schemeClr val="accent4">
                  <a:hueOff val="10395692"/>
                  <a:satOff val="-47968"/>
                  <a:lumOff val="1765"/>
                  <a:alphaOff val="0"/>
                </a:schemeClr>
              </a:effectRef>
              <a:fontRef idx="minor">
                <a:schemeClr val="lt1"/>
              </a:fontRef>
            </p:style>
          </p:sp>
          <p:sp>
            <p:nvSpPr>
              <p:cNvPr id="44" name="Oval 43">
                <a:extLst>
                  <a:ext uri="{FF2B5EF4-FFF2-40B4-BE49-F238E27FC236}">
                    <a16:creationId xmlns:a16="http://schemas.microsoft.com/office/drawing/2014/main" id="{F1F7B13B-C15C-47A5-9AA9-4B07F55D1EC6}"/>
                  </a:ext>
                </a:extLst>
              </p:cNvPr>
              <p:cNvSpPr/>
              <p:nvPr/>
            </p:nvSpPr>
            <p:spPr>
              <a:xfrm flipH="1">
                <a:off x="3237038" y="3369942"/>
                <a:ext cx="962957" cy="918182"/>
              </a:xfrm>
              <a:prstGeom prst="ellipse">
                <a:avLst/>
              </a:prstGeom>
            </p:spPr>
            <p:style>
              <a:lnRef idx="2">
                <a:schemeClr val="lt1">
                  <a:hueOff val="0"/>
                  <a:satOff val="0"/>
                  <a:lumOff val="0"/>
                  <a:alphaOff val="0"/>
                </a:schemeClr>
              </a:lnRef>
              <a:fillRef idx="1">
                <a:schemeClr val="accent4">
                  <a:hueOff val="5197846"/>
                  <a:satOff val="-23984"/>
                  <a:lumOff val="883"/>
                  <a:alphaOff val="0"/>
                </a:schemeClr>
              </a:fillRef>
              <a:effectRef idx="0">
                <a:schemeClr val="accent4">
                  <a:hueOff val="5197846"/>
                  <a:satOff val="-23984"/>
                  <a:lumOff val="883"/>
                  <a:alphaOff val="0"/>
                </a:schemeClr>
              </a:effectRef>
              <a:fontRef idx="minor">
                <a:schemeClr val="lt1"/>
              </a:fontRef>
            </p:style>
            <p:txBody>
              <a:bodyPr anchor="ctr"/>
              <a:lstStyle/>
              <a:p>
                <a:pPr algn="ctr"/>
                <a:r>
                  <a:rPr lang="en-US" sz="900" dirty="0">
                    <a:solidFill>
                      <a:schemeClr val="tx1"/>
                    </a:solidFill>
                  </a:rPr>
                  <a:t>Business logic</a:t>
                </a:r>
              </a:p>
            </p:txBody>
          </p:sp>
          <p:sp>
            <p:nvSpPr>
              <p:cNvPr id="45" name="Arrow: Up-Down 44">
                <a:extLst>
                  <a:ext uri="{FF2B5EF4-FFF2-40B4-BE49-F238E27FC236}">
                    <a16:creationId xmlns:a16="http://schemas.microsoft.com/office/drawing/2014/main" id="{8A6CBE23-016A-43DF-8966-07EBF88A2A5C}"/>
                  </a:ext>
                </a:extLst>
              </p:cNvPr>
              <p:cNvSpPr/>
              <p:nvPr/>
            </p:nvSpPr>
            <p:spPr>
              <a:xfrm rot="10800000" flipH="1">
                <a:off x="3607991" y="4126851"/>
                <a:ext cx="221887" cy="810345"/>
              </a:xfrm>
              <a:prstGeom prst="upDown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600"/>
              </a:p>
            </p:txBody>
          </p:sp>
        </p:grpSp>
        <p:sp>
          <p:nvSpPr>
            <p:cNvPr id="46" name="Oval 45">
              <a:extLst>
                <a:ext uri="{FF2B5EF4-FFF2-40B4-BE49-F238E27FC236}">
                  <a16:creationId xmlns:a16="http://schemas.microsoft.com/office/drawing/2014/main" id="{E584E6AE-2DA4-4B2F-BFDA-AB391D5F908A}"/>
                </a:ext>
              </a:extLst>
            </p:cNvPr>
            <p:cNvSpPr/>
            <p:nvPr/>
          </p:nvSpPr>
          <p:spPr>
            <a:xfrm flipH="1">
              <a:off x="6166537" y="3173944"/>
              <a:ext cx="1307278" cy="1289079"/>
            </a:xfrm>
            <a:prstGeom prst="ellipse">
              <a:avLst/>
            </a:prstGeom>
          </p:spPr>
          <p:style>
            <a:lnRef idx="2">
              <a:schemeClr val="lt1">
                <a:hueOff val="0"/>
                <a:satOff val="0"/>
                <a:lumOff val="0"/>
                <a:alphaOff val="0"/>
              </a:schemeClr>
            </a:lnRef>
            <a:fillRef idx="1">
              <a:schemeClr val="accent4">
                <a:hueOff val="10395692"/>
                <a:satOff val="-47968"/>
                <a:lumOff val="1765"/>
                <a:alphaOff val="0"/>
              </a:schemeClr>
            </a:fillRef>
            <a:effectRef idx="0">
              <a:schemeClr val="accent4">
                <a:hueOff val="10395692"/>
                <a:satOff val="-47968"/>
                <a:lumOff val="1765"/>
                <a:alphaOff val="0"/>
              </a:schemeClr>
            </a:effectRef>
            <a:fontRef idx="minor">
              <a:schemeClr val="lt1"/>
            </a:fontRef>
          </p:style>
        </p:sp>
        <p:sp>
          <p:nvSpPr>
            <p:cNvPr id="47" name="Oval 46">
              <a:extLst>
                <a:ext uri="{FF2B5EF4-FFF2-40B4-BE49-F238E27FC236}">
                  <a16:creationId xmlns:a16="http://schemas.microsoft.com/office/drawing/2014/main" id="{54BBB324-8C51-472C-9C0A-879FF70BA2F4}"/>
                </a:ext>
              </a:extLst>
            </p:cNvPr>
            <p:cNvSpPr/>
            <p:nvPr/>
          </p:nvSpPr>
          <p:spPr>
            <a:xfrm flipH="1">
              <a:off x="6338697" y="3359392"/>
              <a:ext cx="962957" cy="918182"/>
            </a:xfrm>
            <a:prstGeom prst="ellipse">
              <a:avLst/>
            </a:prstGeom>
          </p:spPr>
          <p:style>
            <a:lnRef idx="2">
              <a:schemeClr val="lt1">
                <a:hueOff val="0"/>
                <a:satOff val="0"/>
                <a:lumOff val="0"/>
                <a:alphaOff val="0"/>
              </a:schemeClr>
            </a:lnRef>
            <a:fillRef idx="1">
              <a:schemeClr val="accent4">
                <a:hueOff val="5197846"/>
                <a:satOff val="-23984"/>
                <a:lumOff val="883"/>
                <a:alphaOff val="0"/>
              </a:schemeClr>
            </a:fillRef>
            <a:effectRef idx="0">
              <a:schemeClr val="accent4">
                <a:hueOff val="5197846"/>
                <a:satOff val="-23984"/>
                <a:lumOff val="883"/>
                <a:alphaOff val="0"/>
              </a:schemeClr>
            </a:effectRef>
            <a:fontRef idx="minor">
              <a:schemeClr val="lt1"/>
            </a:fontRef>
          </p:style>
          <p:txBody>
            <a:bodyPr anchor="ctr"/>
            <a:lstStyle/>
            <a:p>
              <a:pPr algn="ctr"/>
              <a:r>
                <a:rPr lang="en-US" sz="900" dirty="0">
                  <a:solidFill>
                    <a:schemeClr val="tx1"/>
                  </a:solidFill>
                </a:rPr>
                <a:t>Map entity to domain </a:t>
              </a:r>
            </a:p>
          </p:txBody>
        </p:sp>
        <p:sp>
          <p:nvSpPr>
            <p:cNvPr id="48" name="Arrow: Up-Down 47">
              <a:extLst>
                <a:ext uri="{FF2B5EF4-FFF2-40B4-BE49-F238E27FC236}">
                  <a16:creationId xmlns:a16="http://schemas.microsoft.com/office/drawing/2014/main" id="{FEA97787-BF4B-4711-B6A6-4EBFE6190F7D}"/>
                </a:ext>
              </a:extLst>
            </p:cNvPr>
            <p:cNvSpPr/>
            <p:nvPr/>
          </p:nvSpPr>
          <p:spPr>
            <a:xfrm rot="12631976" flipH="1">
              <a:off x="6351295" y="4025599"/>
              <a:ext cx="218552" cy="966747"/>
            </a:xfrm>
            <a:prstGeom prst="upDown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600"/>
            </a:p>
          </p:txBody>
        </p:sp>
        <p:sp>
          <p:nvSpPr>
            <p:cNvPr id="49" name="Arrow: Up-Down 48">
              <a:extLst>
                <a:ext uri="{FF2B5EF4-FFF2-40B4-BE49-F238E27FC236}">
                  <a16:creationId xmlns:a16="http://schemas.microsoft.com/office/drawing/2014/main" id="{0C5EA6C1-3D83-437A-BE4D-53417CE8C12F}"/>
                </a:ext>
              </a:extLst>
            </p:cNvPr>
            <p:cNvSpPr/>
            <p:nvPr/>
          </p:nvSpPr>
          <p:spPr>
            <a:xfrm rot="9113892" flipH="1">
              <a:off x="7068675" y="4025599"/>
              <a:ext cx="218552" cy="966747"/>
            </a:xfrm>
            <a:prstGeom prst="upDown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600"/>
            </a:p>
          </p:txBody>
        </p:sp>
      </p:grpSp>
      <p:cxnSp>
        <p:nvCxnSpPr>
          <p:cNvPr id="60" name="Straight Connector 59">
            <a:extLst>
              <a:ext uri="{FF2B5EF4-FFF2-40B4-BE49-F238E27FC236}">
                <a16:creationId xmlns:a16="http://schemas.microsoft.com/office/drawing/2014/main" id="{A9DADBDF-8B21-463B-8BE8-C2E09A73BC3F}"/>
              </a:ext>
            </a:extLst>
          </p:cNvPr>
          <p:cNvCxnSpPr/>
          <p:nvPr/>
        </p:nvCxnSpPr>
        <p:spPr>
          <a:xfrm>
            <a:off x="289916" y="2000596"/>
            <a:ext cx="1143102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F073BF19-C15B-40C1-B3C4-C3AB48867B0C}"/>
              </a:ext>
            </a:extLst>
          </p:cNvPr>
          <p:cNvCxnSpPr/>
          <p:nvPr/>
        </p:nvCxnSpPr>
        <p:spPr>
          <a:xfrm>
            <a:off x="6051665" y="2006138"/>
            <a:ext cx="44335" cy="4566458"/>
          </a:xfrm>
          <a:prstGeom prst="line">
            <a:avLst/>
          </a:prstGeom>
        </p:spPr>
        <p:style>
          <a:lnRef idx="1">
            <a:schemeClr val="accent1"/>
          </a:lnRef>
          <a:fillRef idx="0">
            <a:schemeClr val="accent1"/>
          </a:fillRef>
          <a:effectRef idx="0">
            <a:schemeClr val="accent1"/>
          </a:effectRef>
          <a:fontRef idx="minor">
            <a:schemeClr val="tx1"/>
          </a:fontRef>
        </p:style>
      </p:cxnSp>
      <p:grpSp>
        <p:nvGrpSpPr>
          <p:cNvPr id="63" name="Group 62">
            <a:extLst>
              <a:ext uri="{FF2B5EF4-FFF2-40B4-BE49-F238E27FC236}">
                <a16:creationId xmlns:a16="http://schemas.microsoft.com/office/drawing/2014/main" id="{AA22FBCF-14FD-4FA2-B0B6-D9A93B44A151}"/>
              </a:ext>
            </a:extLst>
          </p:cNvPr>
          <p:cNvGrpSpPr/>
          <p:nvPr/>
        </p:nvGrpSpPr>
        <p:grpSpPr>
          <a:xfrm>
            <a:off x="3256488" y="4424607"/>
            <a:ext cx="2249980" cy="1377629"/>
            <a:chOff x="1446415" y="742604"/>
            <a:chExt cx="5425441" cy="2872060"/>
          </a:xfrm>
        </p:grpSpPr>
        <p:pic>
          <p:nvPicPr>
            <p:cNvPr id="64" name="Picture 63">
              <a:extLst>
                <a:ext uri="{FF2B5EF4-FFF2-40B4-BE49-F238E27FC236}">
                  <a16:creationId xmlns:a16="http://schemas.microsoft.com/office/drawing/2014/main" id="{766D11CA-7AF2-4A7F-B0F8-96D73D5CD62D}"/>
                </a:ext>
              </a:extLst>
            </p:cNvPr>
            <p:cNvPicPr>
              <a:picLocks noChangeAspect="1"/>
            </p:cNvPicPr>
            <p:nvPr/>
          </p:nvPicPr>
          <p:blipFill rotWithShape="1">
            <a:blip r:embed="rId3"/>
            <a:srcRect l="60830" t="-3464" r="-4579" b="-12001"/>
            <a:stretch/>
          </p:blipFill>
          <p:spPr>
            <a:xfrm>
              <a:off x="4450080" y="742604"/>
              <a:ext cx="2421776" cy="2872060"/>
            </a:xfrm>
            <a:prstGeom prst="rect">
              <a:avLst/>
            </a:prstGeom>
            <a:solidFill>
              <a:schemeClr val="bg1"/>
            </a:solidFill>
            <a:ln>
              <a:noFill/>
            </a:ln>
            <a:effectLst>
              <a:outerShdw blurRad="292100" dist="139700" dir="2700000" algn="tl" rotWithShape="0">
                <a:srgbClr val="333333">
                  <a:alpha val="65000"/>
                </a:srgbClr>
              </a:outerShdw>
            </a:effectLst>
          </p:spPr>
        </p:pic>
        <p:pic>
          <p:nvPicPr>
            <p:cNvPr id="65" name="Picture 64">
              <a:extLst>
                <a:ext uri="{FF2B5EF4-FFF2-40B4-BE49-F238E27FC236}">
                  <a16:creationId xmlns:a16="http://schemas.microsoft.com/office/drawing/2014/main" id="{11C82089-851F-45CD-8295-6F304D698E79}"/>
                </a:ext>
              </a:extLst>
            </p:cNvPr>
            <p:cNvPicPr>
              <a:picLocks noChangeAspect="1"/>
            </p:cNvPicPr>
            <p:nvPr/>
          </p:nvPicPr>
          <p:blipFill rotWithShape="1">
            <a:blip r:embed="rId3"/>
            <a:srcRect l="-7681" t="-3464" r="68537" b="-12001"/>
            <a:stretch/>
          </p:blipFill>
          <p:spPr>
            <a:xfrm>
              <a:off x="1446415" y="742604"/>
              <a:ext cx="2166850" cy="2872060"/>
            </a:xfrm>
            <a:prstGeom prst="rect">
              <a:avLst/>
            </a:prstGeom>
            <a:solidFill>
              <a:schemeClr val="bg1"/>
            </a:solidFill>
            <a:ln>
              <a:noFill/>
            </a:ln>
            <a:effectLst>
              <a:outerShdw blurRad="292100" dist="139700" dir="2700000" algn="tl" rotWithShape="0">
                <a:srgbClr val="333333">
                  <a:alpha val="65000"/>
                </a:srgbClr>
              </a:outerShdw>
            </a:effectLst>
          </p:spPr>
        </p:pic>
        <p:sp>
          <p:nvSpPr>
            <p:cNvPr id="66" name="Arrow: Right 65">
              <a:extLst>
                <a:ext uri="{FF2B5EF4-FFF2-40B4-BE49-F238E27FC236}">
                  <a16:creationId xmlns:a16="http://schemas.microsoft.com/office/drawing/2014/main" id="{EF9CFEBF-B686-4BBA-80E0-BBF45CAE1963}"/>
                </a:ext>
              </a:extLst>
            </p:cNvPr>
            <p:cNvSpPr/>
            <p:nvPr/>
          </p:nvSpPr>
          <p:spPr>
            <a:xfrm>
              <a:off x="3862647" y="1645921"/>
              <a:ext cx="454429" cy="7592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0" name="Arrow: Up-Down 49">
            <a:extLst>
              <a:ext uri="{FF2B5EF4-FFF2-40B4-BE49-F238E27FC236}">
                <a16:creationId xmlns:a16="http://schemas.microsoft.com/office/drawing/2014/main" id="{38C31543-831C-40F4-A78B-595BD453A3E0}"/>
              </a:ext>
            </a:extLst>
          </p:cNvPr>
          <p:cNvSpPr/>
          <p:nvPr/>
        </p:nvSpPr>
        <p:spPr>
          <a:xfrm flipH="1">
            <a:off x="7104245" y="4321151"/>
            <a:ext cx="2420356" cy="2211728"/>
          </a:xfrm>
          <a:prstGeom prst="upDownArrow">
            <a:avLst>
              <a:gd name="adj1" fmla="val 72738"/>
              <a:gd name="adj2" fmla="val 25018"/>
            </a:avLst>
          </a:prstGeom>
        </p:spPr>
        <p:style>
          <a:lnRef idx="0">
            <a:schemeClr val="accent2"/>
          </a:lnRef>
          <a:fillRef idx="3">
            <a:schemeClr val="accent2"/>
          </a:fillRef>
          <a:effectRef idx="3">
            <a:schemeClr val="accent2"/>
          </a:effectRef>
          <a:fontRef idx="minor">
            <a:schemeClr val="lt1"/>
          </a:fontRef>
        </p:style>
        <p:txBody>
          <a:bodyPr vert="vert" rtlCol="0" anchor="ctr"/>
          <a:lstStyle/>
          <a:p>
            <a:pPr algn="ctr"/>
            <a:endParaRPr lang="en-US" dirty="0"/>
          </a:p>
        </p:txBody>
      </p:sp>
      <p:grpSp>
        <p:nvGrpSpPr>
          <p:cNvPr id="58" name="Group 57">
            <a:extLst>
              <a:ext uri="{FF2B5EF4-FFF2-40B4-BE49-F238E27FC236}">
                <a16:creationId xmlns:a16="http://schemas.microsoft.com/office/drawing/2014/main" id="{7AC08B6C-945B-4C44-A10B-C0FFF6C17F87}"/>
              </a:ext>
            </a:extLst>
          </p:cNvPr>
          <p:cNvGrpSpPr/>
          <p:nvPr/>
        </p:nvGrpSpPr>
        <p:grpSpPr>
          <a:xfrm>
            <a:off x="7715381" y="4873153"/>
            <a:ext cx="1254825" cy="1107659"/>
            <a:chOff x="8024932" y="4605765"/>
            <a:chExt cx="1727385" cy="1184945"/>
          </a:xfrm>
        </p:grpSpPr>
        <p:sp>
          <p:nvSpPr>
            <p:cNvPr id="56" name="Freeform: Shape 55">
              <a:extLst>
                <a:ext uri="{FF2B5EF4-FFF2-40B4-BE49-F238E27FC236}">
                  <a16:creationId xmlns:a16="http://schemas.microsoft.com/office/drawing/2014/main" id="{A31A65DF-AB60-428A-8C2A-F6847D8DA550}"/>
                </a:ext>
              </a:extLst>
            </p:cNvPr>
            <p:cNvSpPr/>
            <p:nvPr/>
          </p:nvSpPr>
          <p:spPr>
            <a:xfrm>
              <a:off x="8024932" y="4605765"/>
              <a:ext cx="1727385" cy="526642"/>
            </a:xfrm>
            <a:custGeom>
              <a:avLst/>
              <a:gdLst>
                <a:gd name="connsiteX0" fmla="*/ 0 w 1727385"/>
                <a:gd name="connsiteY0" fmla="*/ 0 h 526642"/>
                <a:gd name="connsiteX1" fmla="*/ 1727385 w 1727385"/>
                <a:gd name="connsiteY1" fmla="*/ 0 h 526642"/>
                <a:gd name="connsiteX2" fmla="*/ 1727385 w 1727385"/>
                <a:gd name="connsiteY2" fmla="*/ 526642 h 526642"/>
                <a:gd name="connsiteX3" fmla="*/ 0 w 1727385"/>
                <a:gd name="connsiteY3" fmla="*/ 526642 h 526642"/>
                <a:gd name="connsiteX4" fmla="*/ 0 w 1727385"/>
                <a:gd name="connsiteY4" fmla="*/ 0 h 5266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7385" h="526642">
                  <a:moveTo>
                    <a:pt x="0" y="0"/>
                  </a:moveTo>
                  <a:lnTo>
                    <a:pt x="1727385" y="0"/>
                  </a:lnTo>
                  <a:lnTo>
                    <a:pt x="1727385" y="526642"/>
                  </a:lnTo>
                  <a:lnTo>
                    <a:pt x="0" y="526642"/>
                  </a:lnTo>
                  <a:lnTo>
                    <a:pt x="0" y="0"/>
                  </a:lnTo>
                  <a:close/>
                </a:path>
              </a:pathLst>
            </a:custGeom>
            <a:ln w="76200">
              <a:noFill/>
            </a:ln>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sz="2000" kern="1200" dirty="0"/>
                <a:t>Outcome</a:t>
              </a:r>
            </a:p>
          </p:txBody>
        </p:sp>
        <p:sp>
          <p:nvSpPr>
            <p:cNvPr id="57" name="Freeform: Shape 56">
              <a:extLst>
                <a:ext uri="{FF2B5EF4-FFF2-40B4-BE49-F238E27FC236}">
                  <a16:creationId xmlns:a16="http://schemas.microsoft.com/office/drawing/2014/main" id="{BFD098B6-5271-44B7-89E7-3437B38C6C6A}"/>
                </a:ext>
              </a:extLst>
            </p:cNvPr>
            <p:cNvSpPr/>
            <p:nvPr/>
          </p:nvSpPr>
          <p:spPr>
            <a:xfrm>
              <a:off x="8024932" y="5264068"/>
              <a:ext cx="1727385" cy="526642"/>
            </a:xfrm>
            <a:custGeom>
              <a:avLst/>
              <a:gdLst>
                <a:gd name="connsiteX0" fmla="*/ 0 w 1727385"/>
                <a:gd name="connsiteY0" fmla="*/ 0 h 526642"/>
                <a:gd name="connsiteX1" fmla="*/ 1727385 w 1727385"/>
                <a:gd name="connsiteY1" fmla="*/ 0 h 526642"/>
                <a:gd name="connsiteX2" fmla="*/ 1727385 w 1727385"/>
                <a:gd name="connsiteY2" fmla="*/ 526642 h 526642"/>
                <a:gd name="connsiteX3" fmla="*/ 0 w 1727385"/>
                <a:gd name="connsiteY3" fmla="*/ 526642 h 526642"/>
                <a:gd name="connsiteX4" fmla="*/ 0 w 1727385"/>
                <a:gd name="connsiteY4" fmla="*/ 0 h 5266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7385" h="526642">
                  <a:moveTo>
                    <a:pt x="0" y="0"/>
                  </a:moveTo>
                  <a:lnTo>
                    <a:pt x="1727385" y="0"/>
                  </a:lnTo>
                  <a:lnTo>
                    <a:pt x="1727385" y="526642"/>
                  </a:lnTo>
                  <a:lnTo>
                    <a:pt x="0" y="526642"/>
                  </a:lnTo>
                  <a:lnTo>
                    <a:pt x="0" y="0"/>
                  </a:lnTo>
                  <a:close/>
                </a:path>
              </a:pathLst>
            </a:custGeom>
            <a:ln w="76200">
              <a:noFill/>
            </a:ln>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sz="2000" kern="1200" dirty="0"/>
                <a:t>Data</a:t>
              </a:r>
            </a:p>
          </p:txBody>
        </p:sp>
      </p:grpSp>
      <p:sp>
        <p:nvSpPr>
          <p:cNvPr id="70" name="Freeform: Shape 69">
            <a:extLst>
              <a:ext uri="{FF2B5EF4-FFF2-40B4-BE49-F238E27FC236}">
                <a16:creationId xmlns:a16="http://schemas.microsoft.com/office/drawing/2014/main" id="{F65D6205-A04C-4E97-BF03-E76F9A16BE71}"/>
              </a:ext>
            </a:extLst>
          </p:cNvPr>
          <p:cNvSpPr/>
          <p:nvPr/>
        </p:nvSpPr>
        <p:spPr>
          <a:xfrm>
            <a:off x="9678113" y="4568486"/>
            <a:ext cx="1443902" cy="1926277"/>
          </a:xfrm>
          <a:custGeom>
            <a:avLst/>
            <a:gdLst>
              <a:gd name="connsiteX0" fmla="*/ 0 w 1727385"/>
              <a:gd name="connsiteY0" fmla="*/ 0 h 526642"/>
              <a:gd name="connsiteX1" fmla="*/ 1727385 w 1727385"/>
              <a:gd name="connsiteY1" fmla="*/ 0 h 526642"/>
              <a:gd name="connsiteX2" fmla="*/ 1727385 w 1727385"/>
              <a:gd name="connsiteY2" fmla="*/ 526642 h 526642"/>
              <a:gd name="connsiteX3" fmla="*/ 0 w 1727385"/>
              <a:gd name="connsiteY3" fmla="*/ 526642 h 526642"/>
              <a:gd name="connsiteX4" fmla="*/ 0 w 1727385"/>
              <a:gd name="connsiteY4" fmla="*/ 0 h 5266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7385" h="526642">
                <a:moveTo>
                  <a:pt x="0" y="0"/>
                </a:moveTo>
                <a:lnTo>
                  <a:pt x="1727385" y="0"/>
                </a:lnTo>
                <a:lnTo>
                  <a:pt x="1727385" y="526642"/>
                </a:lnTo>
                <a:lnTo>
                  <a:pt x="0" y="526642"/>
                </a:lnTo>
                <a:lnTo>
                  <a:pt x="0" y="0"/>
                </a:lnTo>
                <a:close/>
              </a:path>
            </a:pathLst>
          </a:custGeom>
          <a:ln/>
        </p:spPr>
        <p:style>
          <a:lnRef idx="0">
            <a:schemeClr val="accent6"/>
          </a:lnRef>
          <a:fillRef idx="3">
            <a:schemeClr val="accent6"/>
          </a:fillRef>
          <a:effectRef idx="3">
            <a:schemeClr val="accent6"/>
          </a:effectRef>
          <a:fontRef idx="minor">
            <a:schemeClr val="lt1"/>
          </a:fontRef>
        </p:style>
        <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dirty="0"/>
              <a:t>Validation</a:t>
            </a:r>
          </a:p>
          <a:p>
            <a:pPr marL="0" lvl="0" indent="0" algn="ctr" defTabSz="977900">
              <a:lnSpc>
                <a:spcPct val="90000"/>
              </a:lnSpc>
              <a:spcBef>
                <a:spcPct val="0"/>
              </a:spcBef>
              <a:spcAft>
                <a:spcPct val="35000"/>
              </a:spcAft>
              <a:buNone/>
            </a:pPr>
            <a:r>
              <a:rPr lang="en-US" dirty="0"/>
              <a:t>Dev Error</a:t>
            </a:r>
          </a:p>
          <a:p>
            <a:pPr marL="0" lvl="0" indent="0" algn="ctr" defTabSz="977900">
              <a:lnSpc>
                <a:spcPct val="90000"/>
              </a:lnSpc>
              <a:spcBef>
                <a:spcPct val="0"/>
              </a:spcBef>
              <a:spcAft>
                <a:spcPct val="35000"/>
              </a:spcAft>
              <a:buNone/>
            </a:pPr>
            <a:r>
              <a:rPr lang="en-US" dirty="0"/>
              <a:t>Ops Error</a:t>
            </a:r>
          </a:p>
          <a:p>
            <a:pPr marL="0" lvl="0" indent="0" algn="ctr" defTabSz="977900">
              <a:lnSpc>
                <a:spcPct val="90000"/>
              </a:lnSpc>
              <a:spcBef>
                <a:spcPct val="0"/>
              </a:spcBef>
              <a:spcAft>
                <a:spcPct val="35000"/>
              </a:spcAft>
              <a:buNone/>
            </a:pPr>
            <a:r>
              <a:rPr lang="en-US" dirty="0"/>
              <a:t>Warning</a:t>
            </a:r>
          </a:p>
          <a:p>
            <a:pPr marL="0" lvl="0" indent="0" algn="ctr" defTabSz="977900">
              <a:lnSpc>
                <a:spcPct val="90000"/>
              </a:lnSpc>
              <a:spcBef>
                <a:spcPct val="0"/>
              </a:spcBef>
              <a:spcAft>
                <a:spcPct val="35000"/>
              </a:spcAft>
              <a:buNone/>
            </a:pPr>
            <a:r>
              <a:rPr lang="en-US" dirty="0"/>
              <a:t>Info</a:t>
            </a:r>
          </a:p>
        </p:txBody>
      </p:sp>
      <p:cxnSp>
        <p:nvCxnSpPr>
          <p:cNvPr id="52" name="Connector: Elbow 51">
            <a:extLst>
              <a:ext uri="{FF2B5EF4-FFF2-40B4-BE49-F238E27FC236}">
                <a16:creationId xmlns:a16="http://schemas.microsoft.com/office/drawing/2014/main" id="{AE4ABB76-3DD6-4C45-BC3E-38C7B89EBE68}"/>
              </a:ext>
            </a:extLst>
          </p:cNvPr>
          <p:cNvCxnSpPr>
            <a:cxnSpLocks/>
          </p:cNvCxnSpPr>
          <p:nvPr/>
        </p:nvCxnSpPr>
        <p:spPr>
          <a:xfrm flipH="1" flipV="1">
            <a:off x="8753877" y="5013888"/>
            <a:ext cx="216330" cy="172234"/>
          </a:xfrm>
          <a:prstGeom prst="bentConnector5">
            <a:avLst>
              <a:gd name="adj1" fmla="val -71476"/>
              <a:gd name="adj2" fmla="val -326371"/>
              <a:gd name="adj3" fmla="val 414624"/>
            </a:avLst>
          </a:prstGeom>
        </p:spPr>
        <p:style>
          <a:lnRef idx="1">
            <a:schemeClr val="accent1"/>
          </a:lnRef>
          <a:fillRef idx="0">
            <a:schemeClr val="accent1"/>
          </a:fillRef>
          <a:effectRef idx="0">
            <a:schemeClr val="accent1"/>
          </a:effectRef>
          <a:fontRef idx="minor">
            <a:schemeClr val="tx1"/>
          </a:fontRef>
        </p:style>
      </p:cxnSp>
      <p:cxnSp>
        <p:nvCxnSpPr>
          <p:cNvPr id="59" name="Connector: Elbow 58">
            <a:extLst>
              <a:ext uri="{FF2B5EF4-FFF2-40B4-BE49-F238E27FC236}">
                <a16:creationId xmlns:a16="http://schemas.microsoft.com/office/drawing/2014/main" id="{2CBF507D-D532-41E4-A7C9-0982AE3C8B16}"/>
              </a:ext>
            </a:extLst>
          </p:cNvPr>
          <p:cNvCxnSpPr>
            <a:cxnSpLocks/>
          </p:cNvCxnSpPr>
          <p:nvPr/>
        </p:nvCxnSpPr>
        <p:spPr>
          <a:xfrm>
            <a:off x="9758997" y="4837692"/>
            <a:ext cx="170477" cy="35461"/>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72" name="Connector: Elbow 71">
            <a:extLst>
              <a:ext uri="{FF2B5EF4-FFF2-40B4-BE49-F238E27FC236}">
                <a16:creationId xmlns:a16="http://schemas.microsoft.com/office/drawing/2014/main" id="{CEDDE3CC-BF10-4519-B770-EC53969395EB}"/>
              </a:ext>
            </a:extLst>
          </p:cNvPr>
          <p:cNvCxnSpPr>
            <a:cxnSpLocks/>
          </p:cNvCxnSpPr>
          <p:nvPr/>
        </p:nvCxnSpPr>
        <p:spPr>
          <a:xfrm>
            <a:off x="8970206" y="5091416"/>
            <a:ext cx="707907" cy="487749"/>
          </a:xfrm>
          <a:prstGeom prst="bentConnector3">
            <a:avLst/>
          </a:prstGeom>
          <a:ln w="762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0" name="Rectangle 79">
            <a:extLst>
              <a:ext uri="{FF2B5EF4-FFF2-40B4-BE49-F238E27FC236}">
                <a16:creationId xmlns:a16="http://schemas.microsoft.com/office/drawing/2014/main" id="{9D9B15DF-8AD4-4C5D-9E05-142CC880EA42}"/>
              </a:ext>
            </a:extLst>
          </p:cNvPr>
          <p:cNvSpPr/>
          <p:nvPr/>
        </p:nvSpPr>
        <p:spPr>
          <a:xfrm rot="16200000">
            <a:off x="10339446" y="5289330"/>
            <a:ext cx="1926275" cy="477483"/>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a:t>Log Message</a:t>
            </a:r>
          </a:p>
        </p:txBody>
      </p:sp>
      <p:sp>
        <p:nvSpPr>
          <p:cNvPr id="81" name="Rectangle 80">
            <a:extLst>
              <a:ext uri="{FF2B5EF4-FFF2-40B4-BE49-F238E27FC236}">
                <a16:creationId xmlns:a16="http://schemas.microsoft.com/office/drawing/2014/main" id="{5A313653-D13E-4AD5-BB55-BD205254AF08}"/>
              </a:ext>
            </a:extLst>
          </p:cNvPr>
          <p:cNvSpPr/>
          <p:nvPr/>
        </p:nvSpPr>
        <p:spPr>
          <a:xfrm rot="16200000">
            <a:off x="10821146" y="5285114"/>
            <a:ext cx="1917841" cy="477483"/>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dirty="0"/>
              <a:t>User Message</a:t>
            </a:r>
          </a:p>
        </p:txBody>
      </p:sp>
    </p:spTree>
    <p:extLst>
      <p:ext uri="{BB962C8B-B14F-4D97-AF65-F5344CB8AC3E}">
        <p14:creationId xmlns:p14="http://schemas.microsoft.com/office/powerpoint/2010/main" val="2807690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500"/>
                                        <p:tgtEl>
                                          <p:spTgt spid="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500"/>
                                        <p:tgtEl>
                                          <p:spTgt spid="3"/>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500"/>
                                        <p:tgtEl>
                                          <p:spTgt spid="9"/>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63"/>
                                        </p:tgtEl>
                                        <p:attrNameLst>
                                          <p:attrName>style.visibility</p:attrName>
                                        </p:attrNameLst>
                                      </p:cBhvr>
                                      <p:to>
                                        <p:strVal val="visible"/>
                                      </p:to>
                                    </p:set>
                                    <p:animEffect transition="in" filter="fade">
                                      <p:cBhvr>
                                        <p:cTn id="33" dur="500"/>
                                        <p:tgtEl>
                                          <p:spTgt spid="63"/>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4"/>
                                        </p:tgtEl>
                                        <p:attrNameLst>
                                          <p:attrName>style.visibility</p:attrName>
                                        </p:attrNameLst>
                                      </p:cBhvr>
                                      <p:to>
                                        <p:strVal val="visible"/>
                                      </p:to>
                                    </p:set>
                                    <p:animEffect transition="in" filter="fade">
                                      <p:cBhvr>
                                        <p:cTn id="38" dur="500"/>
                                        <p:tgtEl>
                                          <p:spTgt spid="4"/>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50"/>
                                        </p:tgtEl>
                                        <p:attrNameLst>
                                          <p:attrName>style.visibility</p:attrName>
                                        </p:attrNameLst>
                                      </p:cBhvr>
                                      <p:to>
                                        <p:strVal val="visible"/>
                                      </p:to>
                                    </p:set>
                                    <p:animEffect transition="in" filter="fade">
                                      <p:cBhvr>
                                        <p:cTn id="43" dur="500"/>
                                        <p:tgtEl>
                                          <p:spTgt spid="50"/>
                                        </p:tgtEl>
                                      </p:cBhvr>
                                    </p:animEffect>
                                  </p:childTnLst>
                                </p:cTn>
                              </p:par>
                              <p:par>
                                <p:cTn id="44" presetID="10" presetClass="entr" presetSubtype="0" fill="hold" nodeType="withEffect">
                                  <p:stCondLst>
                                    <p:cond delay="0"/>
                                  </p:stCondLst>
                                  <p:childTnLst>
                                    <p:set>
                                      <p:cBhvr>
                                        <p:cTn id="45" dur="1" fill="hold">
                                          <p:stCondLst>
                                            <p:cond delay="0"/>
                                          </p:stCondLst>
                                        </p:cTn>
                                        <p:tgtEl>
                                          <p:spTgt spid="58"/>
                                        </p:tgtEl>
                                        <p:attrNameLst>
                                          <p:attrName>style.visibility</p:attrName>
                                        </p:attrNameLst>
                                      </p:cBhvr>
                                      <p:to>
                                        <p:strVal val="visible"/>
                                      </p:to>
                                    </p:set>
                                    <p:animEffect transition="in" filter="fade">
                                      <p:cBhvr>
                                        <p:cTn id="46" dur="500"/>
                                        <p:tgtEl>
                                          <p:spTgt spid="58"/>
                                        </p:tgtEl>
                                      </p:cBhvr>
                                    </p:animEffect>
                                  </p:childTnLst>
                                </p:cTn>
                              </p:par>
                              <p:par>
                                <p:cTn id="47" presetID="10" presetClass="entr" presetSubtype="0" fill="hold" nodeType="withEffect">
                                  <p:stCondLst>
                                    <p:cond delay="0"/>
                                  </p:stCondLst>
                                  <p:childTnLst>
                                    <p:set>
                                      <p:cBhvr>
                                        <p:cTn id="48" dur="1" fill="hold">
                                          <p:stCondLst>
                                            <p:cond delay="0"/>
                                          </p:stCondLst>
                                        </p:cTn>
                                        <p:tgtEl>
                                          <p:spTgt spid="52"/>
                                        </p:tgtEl>
                                        <p:attrNameLst>
                                          <p:attrName>style.visibility</p:attrName>
                                        </p:attrNameLst>
                                      </p:cBhvr>
                                      <p:to>
                                        <p:strVal val="visible"/>
                                      </p:to>
                                    </p:set>
                                    <p:animEffect transition="in" filter="fade">
                                      <p:cBhvr>
                                        <p:cTn id="49" dur="500"/>
                                        <p:tgtEl>
                                          <p:spTgt spid="52"/>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8" fill="hold" nodeType="clickEffect">
                                  <p:stCondLst>
                                    <p:cond delay="0"/>
                                  </p:stCondLst>
                                  <p:childTnLst>
                                    <p:set>
                                      <p:cBhvr>
                                        <p:cTn id="53" dur="1" fill="hold">
                                          <p:stCondLst>
                                            <p:cond delay="0"/>
                                          </p:stCondLst>
                                        </p:cTn>
                                        <p:tgtEl>
                                          <p:spTgt spid="72"/>
                                        </p:tgtEl>
                                        <p:attrNameLst>
                                          <p:attrName>style.visibility</p:attrName>
                                        </p:attrNameLst>
                                      </p:cBhvr>
                                      <p:to>
                                        <p:strVal val="visible"/>
                                      </p:to>
                                    </p:set>
                                    <p:animEffect transition="in" filter="wipe(left)">
                                      <p:cBhvr>
                                        <p:cTn id="54" dur="500"/>
                                        <p:tgtEl>
                                          <p:spTgt spid="72"/>
                                        </p:tgtEl>
                                      </p:cBhvr>
                                    </p:animEffect>
                                  </p:childTnLst>
                                </p:cTn>
                              </p:par>
                            </p:childTnLst>
                          </p:cTn>
                        </p:par>
                        <p:par>
                          <p:cTn id="55" fill="hold">
                            <p:stCondLst>
                              <p:cond delay="500"/>
                            </p:stCondLst>
                            <p:childTnLst>
                              <p:par>
                                <p:cTn id="56" presetID="10" presetClass="entr" presetSubtype="0" fill="hold" grpId="0" nodeType="afterEffect">
                                  <p:stCondLst>
                                    <p:cond delay="0"/>
                                  </p:stCondLst>
                                  <p:childTnLst>
                                    <p:set>
                                      <p:cBhvr>
                                        <p:cTn id="57" dur="1" fill="hold">
                                          <p:stCondLst>
                                            <p:cond delay="0"/>
                                          </p:stCondLst>
                                        </p:cTn>
                                        <p:tgtEl>
                                          <p:spTgt spid="70"/>
                                        </p:tgtEl>
                                        <p:attrNameLst>
                                          <p:attrName>style.visibility</p:attrName>
                                        </p:attrNameLst>
                                      </p:cBhvr>
                                      <p:to>
                                        <p:strVal val="visible"/>
                                      </p:to>
                                    </p:set>
                                    <p:animEffect transition="in" filter="fade">
                                      <p:cBhvr>
                                        <p:cTn id="58" dur="500"/>
                                        <p:tgtEl>
                                          <p:spTgt spid="70"/>
                                        </p:tgtEl>
                                      </p:cBhvr>
                                    </p:animEffect>
                                  </p:childTnLst>
                                </p:cTn>
                              </p:par>
                            </p:childTnLst>
                          </p:cTn>
                        </p:par>
                        <p:par>
                          <p:cTn id="59" fill="hold">
                            <p:stCondLst>
                              <p:cond delay="1000"/>
                            </p:stCondLst>
                            <p:childTnLst>
                              <p:par>
                                <p:cTn id="60" presetID="10" presetClass="entr" presetSubtype="0" fill="hold" grpId="0" nodeType="afterEffect">
                                  <p:stCondLst>
                                    <p:cond delay="0"/>
                                  </p:stCondLst>
                                  <p:childTnLst>
                                    <p:set>
                                      <p:cBhvr>
                                        <p:cTn id="61" dur="1" fill="hold">
                                          <p:stCondLst>
                                            <p:cond delay="0"/>
                                          </p:stCondLst>
                                        </p:cTn>
                                        <p:tgtEl>
                                          <p:spTgt spid="80"/>
                                        </p:tgtEl>
                                        <p:attrNameLst>
                                          <p:attrName>style.visibility</p:attrName>
                                        </p:attrNameLst>
                                      </p:cBhvr>
                                      <p:to>
                                        <p:strVal val="visible"/>
                                      </p:to>
                                    </p:set>
                                    <p:animEffect transition="in" filter="fade">
                                      <p:cBhvr>
                                        <p:cTn id="62" dur="500"/>
                                        <p:tgtEl>
                                          <p:spTgt spid="80"/>
                                        </p:tgtEl>
                                      </p:cBhvr>
                                    </p:animEffect>
                                  </p:childTnLst>
                                </p:cTn>
                              </p:par>
                            </p:childTnLst>
                          </p:cTn>
                        </p:par>
                        <p:par>
                          <p:cTn id="63" fill="hold">
                            <p:stCondLst>
                              <p:cond delay="1500"/>
                            </p:stCondLst>
                            <p:childTnLst>
                              <p:par>
                                <p:cTn id="64" presetID="10" presetClass="entr" presetSubtype="0" fill="hold" grpId="0" nodeType="afterEffect">
                                  <p:stCondLst>
                                    <p:cond delay="0"/>
                                  </p:stCondLst>
                                  <p:childTnLst>
                                    <p:set>
                                      <p:cBhvr>
                                        <p:cTn id="65" dur="1" fill="hold">
                                          <p:stCondLst>
                                            <p:cond delay="0"/>
                                          </p:stCondLst>
                                        </p:cTn>
                                        <p:tgtEl>
                                          <p:spTgt spid="81"/>
                                        </p:tgtEl>
                                        <p:attrNameLst>
                                          <p:attrName>style.visibility</p:attrName>
                                        </p:attrNameLst>
                                      </p:cBhvr>
                                      <p:to>
                                        <p:strVal val="visible"/>
                                      </p:to>
                                    </p:set>
                                    <p:animEffect transition="in" filter="fade">
                                      <p:cBhvr>
                                        <p:cTn id="66" dur="5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animBg="1"/>
      <p:bldP spid="6" grpId="0" animBg="1"/>
      <p:bldP spid="9" grpId="0"/>
      <p:bldP spid="50" grpId="0" animBg="1"/>
      <p:bldP spid="70" grpId="0" animBg="1"/>
      <p:bldP spid="80" grpId="0" animBg="1"/>
      <p:bldP spid="81"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547651"/>
            <a:ext cx="10515600" cy="2881349"/>
          </a:xfrm>
        </p:spPr>
        <p:txBody>
          <a:bodyPr>
            <a:normAutofit/>
          </a:bodyPr>
          <a:lstStyle/>
          <a:p>
            <a:r>
              <a:rPr lang="en-US" sz="6000" b="1" dirty="0"/>
              <a:t>Questions?</a:t>
            </a:r>
            <a:br>
              <a:rPr lang="en-US" dirty="0"/>
            </a:br>
            <a:r>
              <a:rPr lang="en-US" dirty="0"/>
              <a:t>Functional Techniques for C#</a:t>
            </a:r>
            <a:br>
              <a:rPr lang="en-US" dirty="0"/>
            </a:br>
            <a:r>
              <a:rPr lang="en-US" sz="2400" dirty="0"/>
              <a:t>@</a:t>
            </a:r>
            <a:r>
              <a:rPr lang="en-US" sz="2400" dirty="0" err="1"/>
              <a:t>kathleendollard</a:t>
            </a:r>
            <a:r>
              <a:rPr lang="en-US" sz="2400" dirty="0"/>
              <a:t> </a:t>
            </a:r>
            <a:br>
              <a:rPr lang="en-US" sz="2400" dirty="0"/>
            </a:br>
            <a:r>
              <a:rPr lang="en-US" sz="2400" dirty="0"/>
              <a:t>kdollard@gmail.com</a:t>
            </a:r>
            <a:br>
              <a:rPr lang="en-US" dirty="0"/>
            </a:br>
            <a:endParaRPr lang="en-US" dirty="0"/>
          </a:p>
        </p:txBody>
      </p:sp>
      <p:sp>
        <p:nvSpPr>
          <p:cNvPr id="3" name="Content Placeholder 2">
            <a:extLst>
              <a:ext uri="{FF2B5EF4-FFF2-40B4-BE49-F238E27FC236}">
                <a16:creationId xmlns:a16="http://schemas.microsoft.com/office/drawing/2014/main" id="{9803CC5F-26A1-4EFA-8E3D-C8C40945DA6F}"/>
              </a:ext>
            </a:extLst>
          </p:cNvPr>
          <p:cNvSpPr>
            <a:spLocks noGrp="1"/>
          </p:cNvSpPr>
          <p:nvPr>
            <p:ph idx="1"/>
          </p:nvPr>
        </p:nvSpPr>
        <p:spPr>
          <a:xfrm>
            <a:off x="838200" y="3008244"/>
            <a:ext cx="10515600" cy="3302106"/>
          </a:xfrm>
        </p:spPr>
        <p:txBody>
          <a:bodyPr>
            <a:normAutofit fontScale="92500" lnSpcReduction="10000"/>
          </a:bodyPr>
          <a:lstStyle/>
          <a:p>
            <a:pPr marL="0" indent="0">
              <a:buNone/>
            </a:pPr>
            <a:r>
              <a:rPr lang="en-US" b="1" dirty="0"/>
              <a:t>References</a:t>
            </a:r>
          </a:p>
          <a:p>
            <a:r>
              <a:rPr lang="en-US" dirty="0"/>
              <a:t>Today’s code: </a:t>
            </a:r>
            <a:r>
              <a:rPr lang="en-US" dirty="0">
                <a:hlinkClick r:id="rId3"/>
              </a:rPr>
              <a:t>https://github.com/KathleenDollard/ClassTracker</a:t>
            </a:r>
            <a:r>
              <a:rPr lang="en-US" dirty="0"/>
              <a:t> </a:t>
            </a:r>
          </a:p>
          <a:p>
            <a:r>
              <a:rPr lang="en-US" dirty="0"/>
              <a:t>Functional Programming in C#: How to write better C# code</a:t>
            </a:r>
          </a:p>
          <a:p>
            <a:pPr lvl="1"/>
            <a:r>
              <a:rPr lang="en-US" dirty="0"/>
              <a:t>Enrico </a:t>
            </a:r>
            <a:r>
              <a:rPr lang="en-US" dirty="0" err="1"/>
              <a:t>Buonanna</a:t>
            </a:r>
            <a:endParaRPr lang="en-US" dirty="0"/>
          </a:p>
          <a:p>
            <a:pPr lvl="1"/>
            <a:r>
              <a:rPr lang="en-US" dirty="0"/>
              <a:t>Manning, 2017</a:t>
            </a:r>
          </a:p>
          <a:p>
            <a:r>
              <a:rPr lang="en-US" dirty="0"/>
              <a:t>Pluralsight : </a:t>
            </a:r>
            <a:r>
              <a:rPr lang="en-US" i="1" dirty="0"/>
              <a:t>Applying Functional Principles in C#, </a:t>
            </a:r>
            <a:r>
              <a:rPr lang="en-US" dirty="0"/>
              <a:t>Vladimir </a:t>
            </a:r>
            <a:r>
              <a:rPr lang="en-US" dirty="0" err="1"/>
              <a:t>Khorikov</a:t>
            </a:r>
            <a:endParaRPr lang="en-US" dirty="0"/>
          </a:p>
          <a:p>
            <a:r>
              <a:rPr lang="en-US" dirty="0"/>
              <a:t>Pluralsight : </a:t>
            </a:r>
            <a:r>
              <a:rPr lang="en-US" i="1" dirty="0"/>
              <a:t>Functional Programming with C#, </a:t>
            </a:r>
            <a:r>
              <a:rPr lang="en-US" dirty="0"/>
              <a:t>Dave Fancher</a:t>
            </a:r>
          </a:p>
          <a:p>
            <a:r>
              <a:rPr lang="en-US" dirty="0"/>
              <a:t>Review of </a:t>
            </a:r>
            <a:r>
              <a:rPr lang="en-US" dirty="0" err="1"/>
              <a:t>Bacus’s</a:t>
            </a:r>
            <a:r>
              <a:rPr lang="en-US" dirty="0"/>
              <a:t> paper: </a:t>
            </a:r>
            <a:r>
              <a:rPr lang="en-US" dirty="0">
                <a:hlinkClick r:id="rId4"/>
              </a:rPr>
              <a:t>https://medium.com/luteceo-software-chemistry</a:t>
            </a:r>
            <a:r>
              <a:rPr lang="en-US" dirty="0"/>
              <a:t> </a:t>
            </a:r>
          </a:p>
        </p:txBody>
      </p:sp>
    </p:spTree>
    <p:extLst>
      <p:ext uri="{BB962C8B-B14F-4D97-AF65-F5344CB8AC3E}">
        <p14:creationId xmlns:p14="http://schemas.microsoft.com/office/powerpoint/2010/main" val="39185979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E3CA00-B492-4C1C-A5EF-BAF25F2A9D73}"/>
              </a:ext>
            </a:extLst>
          </p:cNvPr>
          <p:cNvSpPr>
            <a:spLocks noGrp="1"/>
          </p:cNvSpPr>
          <p:nvPr>
            <p:ph type="title"/>
          </p:nvPr>
        </p:nvSpPr>
        <p:spPr>
          <a:xfrm>
            <a:off x="838200" y="268294"/>
            <a:ext cx="5508812" cy="1325563"/>
          </a:xfrm>
        </p:spPr>
        <p:txBody>
          <a:bodyPr/>
          <a:lstStyle/>
          <a:p>
            <a:r>
              <a:rPr lang="en-US" dirty="0"/>
              <a:t>Rafters</a:t>
            </a:r>
          </a:p>
        </p:txBody>
      </p:sp>
      <p:pic>
        <p:nvPicPr>
          <p:cNvPr id="4" name="Picture 3">
            <a:extLst>
              <a:ext uri="{FF2B5EF4-FFF2-40B4-BE49-F238E27FC236}">
                <a16:creationId xmlns:a16="http://schemas.microsoft.com/office/drawing/2014/main" id="{B0D838CD-F68A-4DD1-805F-CBDAE721D900}"/>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297003" y="2268608"/>
            <a:ext cx="6909949" cy="4554808"/>
          </a:xfrm>
          <a:prstGeom prst="rect">
            <a:avLst/>
          </a:prstGeom>
        </p:spPr>
      </p:pic>
      <p:pic>
        <p:nvPicPr>
          <p:cNvPr id="7" name="Picture 6">
            <a:extLst>
              <a:ext uri="{FF2B5EF4-FFF2-40B4-BE49-F238E27FC236}">
                <a16:creationId xmlns:a16="http://schemas.microsoft.com/office/drawing/2014/main" id="{CA9D35F3-72FE-4687-B9FE-7F410F3AD295}"/>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6502406" y="919106"/>
            <a:ext cx="5714286" cy="2657143"/>
          </a:xfrm>
          <a:prstGeom prst="rect">
            <a:avLst/>
          </a:prstGeom>
        </p:spPr>
      </p:pic>
      <p:pic>
        <p:nvPicPr>
          <p:cNvPr id="10" name="Picture 9">
            <a:extLst>
              <a:ext uri="{FF2B5EF4-FFF2-40B4-BE49-F238E27FC236}">
                <a16:creationId xmlns:a16="http://schemas.microsoft.com/office/drawing/2014/main" id="{1D5E3931-9451-41D7-82F0-CBBA70C558CB}"/>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7140941" y="3675529"/>
            <a:ext cx="4643295" cy="3482471"/>
          </a:xfrm>
          <a:prstGeom prst="rect">
            <a:avLst/>
          </a:prstGeom>
        </p:spPr>
      </p:pic>
      <p:cxnSp>
        <p:nvCxnSpPr>
          <p:cNvPr id="13" name="Straight Connector 12">
            <a:extLst>
              <a:ext uri="{FF2B5EF4-FFF2-40B4-BE49-F238E27FC236}">
                <a16:creationId xmlns:a16="http://schemas.microsoft.com/office/drawing/2014/main" id="{7C69F20D-D71C-4CD9-89E1-1CF38D5A87E7}"/>
              </a:ext>
            </a:extLst>
          </p:cNvPr>
          <p:cNvCxnSpPr/>
          <p:nvPr/>
        </p:nvCxnSpPr>
        <p:spPr>
          <a:xfrm>
            <a:off x="6263341" y="34584"/>
            <a:ext cx="83671" cy="6682969"/>
          </a:xfrm>
          <a:prstGeom prst="line">
            <a:avLst/>
          </a:prstGeom>
        </p:spPr>
        <p:style>
          <a:lnRef idx="1">
            <a:schemeClr val="accent1"/>
          </a:lnRef>
          <a:fillRef idx="0">
            <a:schemeClr val="accent1"/>
          </a:fillRef>
          <a:effectRef idx="0">
            <a:schemeClr val="accent1"/>
          </a:effectRef>
          <a:fontRef idx="minor">
            <a:schemeClr val="tx1"/>
          </a:fontRef>
        </p:style>
      </p:cxnSp>
      <p:sp>
        <p:nvSpPr>
          <p:cNvPr id="14" name="Title 1">
            <a:extLst>
              <a:ext uri="{FF2B5EF4-FFF2-40B4-BE49-F238E27FC236}">
                <a16:creationId xmlns:a16="http://schemas.microsoft.com/office/drawing/2014/main" id="{4D014634-7ED0-4121-A142-597865B2002B}"/>
              </a:ext>
            </a:extLst>
          </p:cNvPr>
          <p:cNvSpPr txBox="1">
            <a:spLocks/>
          </p:cNvSpPr>
          <p:nvPr/>
        </p:nvSpPr>
        <p:spPr>
          <a:xfrm>
            <a:off x="6502406" y="268293"/>
            <a:ext cx="550881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Truss</a:t>
            </a:r>
          </a:p>
        </p:txBody>
      </p:sp>
    </p:spTree>
    <p:extLst>
      <p:ext uri="{BB962C8B-B14F-4D97-AF65-F5344CB8AC3E}">
        <p14:creationId xmlns:p14="http://schemas.microsoft.com/office/powerpoint/2010/main" val="129389139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11449</TotalTime>
  <Words>2339</Words>
  <Application>Microsoft Office PowerPoint</Application>
  <PresentationFormat>Widescreen</PresentationFormat>
  <Paragraphs>544</Paragraphs>
  <Slides>86</Slides>
  <Notes>34</Notes>
  <HiddenSlides>6</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86</vt:i4>
      </vt:variant>
    </vt:vector>
  </HeadingPairs>
  <TitlesOfParts>
    <vt:vector size="94" baseType="lpstr">
      <vt:lpstr>Arial</vt:lpstr>
      <vt:lpstr>Calibri</vt:lpstr>
      <vt:lpstr>Calibri Light</vt:lpstr>
      <vt:lpstr>Consolas</vt:lpstr>
      <vt:lpstr>Courier New</vt:lpstr>
      <vt:lpstr>Forte</vt:lpstr>
      <vt:lpstr>Wingdings</vt:lpstr>
      <vt:lpstr>Office Theme</vt:lpstr>
      <vt:lpstr>Functional Techniques for C#</vt:lpstr>
      <vt:lpstr>PowerPoint Presentation</vt:lpstr>
      <vt:lpstr>PowerPoint Presentation</vt:lpstr>
      <vt:lpstr>Winsome Smile  Chris Smither Small Revelations album</vt:lpstr>
      <vt:lpstr>PowerPoint Presentation</vt:lpstr>
      <vt:lpstr>Culture and language have a great  impact on how you think</vt:lpstr>
      <vt:lpstr>Linda Rising</vt:lpstr>
      <vt:lpstr>Technology drives fashion  </vt:lpstr>
      <vt:lpstr>Rafters</vt:lpstr>
      <vt:lpstr>Fashion – Sensible rafter design</vt:lpstr>
      <vt:lpstr>Fashion – And when you use trusses</vt:lpstr>
      <vt:lpstr>Pockets</vt:lpstr>
      <vt:lpstr>PowerPoint Presentation</vt:lpstr>
      <vt:lpstr>Technology drives fashion - For the stupid - For the good </vt:lpstr>
      <vt:lpstr>Pockets, not truss roofs</vt:lpstr>
      <vt:lpstr>PowerPoint Presentation</vt:lpstr>
      <vt:lpstr>What is a Functional Language?</vt:lpstr>
      <vt:lpstr>Bigger distinctions</vt:lpstr>
      <vt:lpstr>Why functional in an OO world?</vt:lpstr>
      <vt:lpstr>Why C# with Functional</vt:lpstr>
      <vt:lpstr>Why functional?</vt:lpstr>
      <vt:lpstr>Purity</vt:lpstr>
      <vt:lpstr>Demo!</vt:lpstr>
      <vt:lpstr>Purity</vt:lpstr>
      <vt:lpstr>Purity is rather boring</vt:lpstr>
      <vt:lpstr>Your app might look like... </vt:lpstr>
      <vt:lpstr>PowerPoint Presentation</vt:lpstr>
      <vt:lpstr>Separate pure and not pure code</vt:lpstr>
      <vt:lpstr>PowerPoint Presentation</vt:lpstr>
      <vt:lpstr>PowerPoint Presentation</vt:lpstr>
      <vt:lpstr>C# is statically typed and allows multiple internal functional islands</vt:lpstr>
      <vt:lpstr>The ability to test is a measure of architectural sanity</vt:lpstr>
      <vt:lpstr>Separate pure and not pure code</vt:lpstr>
      <vt:lpstr>PowerPoint Presentation</vt:lpstr>
      <vt:lpstr>Separate pure and not pure code</vt:lpstr>
      <vt:lpstr>PowerPoint Presentation</vt:lpstr>
      <vt:lpstr>Separate pure and not pure code</vt:lpstr>
      <vt:lpstr>C# 7 and functional constructs (opinion)</vt:lpstr>
      <vt:lpstr>C# 7 and functional constructs (opinion)</vt:lpstr>
      <vt:lpstr>Functions as first-class citizens</vt:lpstr>
      <vt:lpstr>Delegates – functions as data</vt:lpstr>
      <vt:lpstr>Delegates – functions as data</vt:lpstr>
      <vt:lpstr>Demo!</vt:lpstr>
      <vt:lpstr>f Delegate Lambda func</vt:lpstr>
      <vt:lpstr>PowerPoint Presentation</vt:lpstr>
      <vt:lpstr>LINQ</vt:lpstr>
      <vt:lpstr>PowerPoint Presentation</vt:lpstr>
      <vt:lpstr>Demo!</vt:lpstr>
      <vt:lpstr>Can convert delegate types to each other</vt:lpstr>
      <vt:lpstr>PowerPoint Presentation</vt:lpstr>
      <vt:lpstr>Refactoring to Functional</vt:lpstr>
      <vt:lpstr>Imperative (normal) Refactoring</vt:lpstr>
      <vt:lpstr>Imperative Refactoring</vt:lpstr>
      <vt:lpstr>Imperative Refactoring</vt:lpstr>
      <vt:lpstr>Demo!</vt:lpstr>
      <vt:lpstr>Functional Refactoring</vt:lpstr>
      <vt:lpstr>Functional Refactoring</vt:lpstr>
      <vt:lpstr>Imperative Refactoring</vt:lpstr>
      <vt:lpstr>Functional Refactoring</vt:lpstr>
      <vt:lpstr>Functional Refactoring</vt:lpstr>
      <vt:lpstr>Demo!</vt:lpstr>
      <vt:lpstr>Handling Errors</vt:lpstr>
      <vt:lpstr>What could possibly go wrong?</vt:lpstr>
      <vt:lpstr>PowerPoint Presentation</vt:lpstr>
      <vt:lpstr>PowerPoint Presentation</vt:lpstr>
      <vt:lpstr>Naming is hard</vt:lpstr>
      <vt:lpstr>PowerPoint Presentation</vt:lpstr>
      <vt:lpstr>PowerPoint Presentation</vt:lpstr>
      <vt:lpstr>Your app might look like...</vt:lpstr>
      <vt:lpstr>Your app might look like...</vt:lpstr>
      <vt:lpstr>Your app might look like...</vt:lpstr>
      <vt:lpstr>Your app might look like...</vt:lpstr>
      <vt:lpstr>Your app might look like...</vt:lpstr>
      <vt:lpstr>PowerPoint Presentation</vt:lpstr>
      <vt:lpstr>Demo!</vt:lpstr>
      <vt:lpstr>Useful things in C#</vt:lpstr>
      <vt:lpstr>Expression-body members</vt:lpstr>
      <vt:lpstr>We need to be communicate intended purity</vt:lpstr>
      <vt:lpstr>Generic inheritance hierarchies   from a partial application perspective</vt:lpstr>
      <vt:lpstr>PowerPoint Presentation</vt:lpstr>
      <vt:lpstr>PowerPoint Presentation</vt:lpstr>
      <vt:lpstr>Demo!</vt:lpstr>
      <vt:lpstr>Recap</vt:lpstr>
      <vt:lpstr>PowerPoint Presentation</vt:lpstr>
      <vt:lpstr>PowerPoint Presentation</vt:lpstr>
      <vt:lpstr>Questions? Functional Techniques for C# @kathleendollard  kdollard@gmail.com </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Kathleen Dollard</dc:creator>
  <cp:lastModifiedBy>Kathleen Dollard</cp:lastModifiedBy>
  <cp:revision>158</cp:revision>
  <dcterms:created xsi:type="dcterms:W3CDTF">2017-04-29T20:18:55Z</dcterms:created>
  <dcterms:modified xsi:type="dcterms:W3CDTF">2018-05-15T09:18:02Z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kdollard@microsoft.com</vt:lpwstr>
  </property>
  <property fmtid="{D5CDD505-2E9C-101B-9397-08002B2CF9AE}" pid="5" name="MSIP_Label_f42aa342-8706-4288-bd11-ebb85995028c_SetDate">
    <vt:lpwstr>2017-10-31T02:13:03.3120312Z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